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9" r:id="rId2"/>
    <p:sldId id="272" r:id="rId3"/>
    <p:sldId id="273" r:id="rId4"/>
    <p:sldId id="274" r:id="rId5"/>
    <p:sldId id="259" r:id="rId6"/>
    <p:sldId id="275" r:id="rId7"/>
    <p:sldId id="265" r:id="rId8"/>
    <p:sldId id="262" r:id="rId9"/>
    <p:sldId id="261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7" autoAdjust="0"/>
    <p:restoredTop sz="94660"/>
  </p:normalViewPr>
  <p:slideViewPr>
    <p:cSldViewPr>
      <p:cViewPr varScale="1">
        <p:scale>
          <a:sx n="49" d="100"/>
          <a:sy n="49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313C-41CF-4F20-9FA1-1783757338BD}" type="datetimeFigureOut">
              <a:rPr lang="en-US" smtClean="0"/>
              <a:pPr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1_Text_Part2.wm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S020q6XKVKYUgBP4qjzbkF/SIG=128od01gj/EXP=1252437562/**http:/www.flickr.com/photos/leandrolima/2183875632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1_Text_Part2.w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42852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中學生的一天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214282" y="1928802"/>
            <a:ext cx="861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課前討論</a:t>
            </a:r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endParaRPr lang="en-US" altLang="zh-TW" sz="3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86058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說說看你一天總共有幾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節課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說說看你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有哪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些必修課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說說看你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有哪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些選修課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度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en-US" altLang="zh-TW" sz="3600" dirty="0" smtClean="0">
                <a:latin typeface="Arial" pitchFamily="34" charset="0"/>
                <a:ea typeface="華康標楷W5注音" pitchFamily="66" charset="-120"/>
                <a:cs typeface="Arial" pitchFamily="34" charset="0"/>
              </a:rPr>
              <a:t>n. one degree of measurement</a:t>
            </a:r>
          </a:p>
        </p:txBody>
      </p:sp>
      <p:pic>
        <p:nvPicPr>
          <p:cNvPr id="1026" name="Picture 2" descr="紙板溫度計">
            <a:hlinkClick r:id="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3214710" cy="4779766"/>
          </a:xfrm>
          <a:prstGeom prst="rect">
            <a:avLst/>
          </a:prstGeom>
          <a:noFill/>
        </p:spPr>
      </p:pic>
      <p:pic>
        <p:nvPicPr>
          <p:cNvPr id="1028" name="Picture 4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286256"/>
            <a:ext cx="3208293" cy="21431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00926" y="2571744"/>
            <a:ext cx="1643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華氏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100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度</a:t>
            </a:r>
            <a:endParaRPr lang="en-US" altLang="zh-TW" sz="32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100℉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29124" y="1714488"/>
            <a:ext cx="2857520" cy="1569660"/>
            <a:chOff x="4429124" y="1714488"/>
            <a:chExt cx="2857520" cy="1569660"/>
          </a:xfrm>
        </p:grpSpPr>
        <p:sp>
          <p:nvSpPr>
            <p:cNvPr id="5" name="TextBox 4"/>
            <p:cNvSpPr txBox="1"/>
            <p:nvPr/>
          </p:nvSpPr>
          <p:spPr>
            <a:xfrm>
              <a:off x="5643570" y="1714488"/>
              <a:ext cx="16430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latin typeface="華康標楷W5注音" pitchFamily="66" charset="-120"/>
                  <a:ea typeface="華康標楷W5注音" pitchFamily="66" charset="-120"/>
                </a:rPr>
                <a:t>華氏</a:t>
              </a:r>
              <a:r>
                <a:rPr lang="en-US" altLang="zh-TW" sz="3200" dirty="0" smtClean="0">
                  <a:latin typeface="標楷體" pitchFamily="65" charset="-120"/>
                  <a:ea typeface="標楷體" pitchFamily="65" charset="-120"/>
                </a:rPr>
                <a:t>74</a:t>
              </a:r>
              <a:r>
                <a:rPr lang="zh-TW" altLang="en-US" sz="3200" dirty="0" smtClean="0">
                  <a:latin typeface="華康標楷W5注音" pitchFamily="66" charset="-120"/>
                  <a:ea typeface="華康標楷W5注音" pitchFamily="66" charset="-120"/>
                </a:rPr>
                <a:t>度</a:t>
              </a:r>
              <a:endParaRPr lang="en-US" altLang="zh-TW" sz="3200" dirty="0" smtClean="0">
                <a:latin typeface="華康標楷W5注音" pitchFamily="66" charset="-120"/>
                <a:ea typeface="華康標楷W5注音" pitchFamily="66" charset="-120"/>
              </a:endParaRPr>
            </a:p>
            <a:p>
              <a:r>
                <a:rPr lang="en-US" altLang="zh-TW" sz="3200" dirty="0" smtClean="0">
                  <a:latin typeface="華康標楷W5注音" pitchFamily="66" charset="-120"/>
                  <a:ea typeface="華康標楷W5注音" pitchFamily="66" charset="-120"/>
                </a:rPr>
                <a:t>74℉</a:t>
              </a:r>
              <a:endParaRPr lang="en-US" sz="3200" dirty="0">
                <a:latin typeface="華康標楷W5注音" pitchFamily="66" charset="-120"/>
                <a:ea typeface="華康標楷W5注音" pitchFamily="66" charset="-12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4429124" y="2786058"/>
              <a:ext cx="1214446" cy="357190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57158" y="1857364"/>
            <a:ext cx="2571768" cy="1569660"/>
            <a:chOff x="357158" y="1857364"/>
            <a:chExt cx="2571768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357158" y="1857364"/>
              <a:ext cx="16430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latin typeface="華康標楷W5注音" pitchFamily="66" charset="-120"/>
                  <a:ea typeface="華康標楷W5注音" pitchFamily="66" charset="-120"/>
                </a:rPr>
                <a:t>攝氏</a:t>
              </a:r>
              <a:r>
                <a:rPr lang="en-US" altLang="zh-TW" sz="3200" dirty="0" smtClean="0">
                  <a:latin typeface="標楷體" pitchFamily="65" charset="-120"/>
                  <a:ea typeface="標楷體" pitchFamily="65" charset="-120"/>
                </a:rPr>
                <a:t>74</a:t>
              </a:r>
              <a:r>
                <a:rPr lang="zh-TW" altLang="en-US" sz="3200" dirty="0" smtClean="0">
                  <a:latin typeface="華康標楷W5注音" pitchFamily="66" charset="-120"/>
                  <a:ea typeface="華康標楷W5注音" pitchFamily="66" charset="-120"/>
                </a:rPr>
                <a:t>度</a:t>
              </a:r>
              <a:endParaRPr lang="en-US" altLang="zh-TW" sz="3200" dirty="0" smtClean="0">
                <a:latin typeface="華康標楷W5注音" pitchFamily="66" charset="-120"/>
                <a:ea typeface="華康標楷W5注音" pitchFamily="66" charset="-120"/>
              </a:endParaRPr>
            </a:p>
            <a:p>
              <a:r>
                <a:rPr lang="en-US" altLang="zh-TW" sz="3200" dirty="0" smtClean="0">
                  <a:latin typeface="華康標楷W5注音" pitchFamily="66" charset="-120"/>
                  <a:ea typeface="華康標楷W5注音" pitchFamily="66" charset="-120"/>
                </a:rPr>
                <a:t>22℃</a:t>
              </a:r>
              <a:endParaRPr lang="en-US" sz="3200" dirty="0">
                <a:latin typeface="華康標楷W5注音" pitchFamily="66" charset="-120"/>
                <a:ea typeface="華康標楷W5注音" pitchFamily="66" charset="-12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857356" y="2357430"/>
              <a:ext cx="1071570" cy="928694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/>
          <p:cNvCxnSpPr/>
          <p:nvPr/>
        </p:nvCxnSpPr>
        <p:spPr>
          <a:xfrm rot="5400000">
            <a:off x="7572396" y="4143380"/>
            <a:ext cx="1571636" cy="1000132"/>
          </a:xfrm>
          <a:prstGeom prst="straightConnector1">
            <a:avLst/>
          </a:prstGeom>
          <a:ln w="38100" cmpd="sng">
            <a:solidFill>
              <a:srgbClr val="C0000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14480" y="2143118"/>
          <a:ext cx="5500727" cy="3786214"/>
        </p:xfrm>
        <a:graphic>
          <a:graphicData uri="http://schemas.openxmlformats.org/drawingml/2006/table">
            <a:tbl>
              <a:tblPr/>
              <a:tblGrid>
                <a:gridCol w="1409380"/>
                <a:gridCol w="1388278"/>
                <a:gridCol w="1386824"/>
                <a:gridCol w="1316245"/>
              </a:tblGrid>
              <a:tr h="535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青青</a:t>
                      </a:r>
                      <a:endParaRPr lang="en-US" sz="1200" kern="100" dirty="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自己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同學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標楷體"/>
                          <a:ea typeface="細明體"/>
                          <a:cs typeface="Arial"/>
                        </a:rPr>
                        <a:t>1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第一堂課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英文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第二堂課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數學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第三堂課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科學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第四堂課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體育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第五堂課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世界歷史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第六堂課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（選修課）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Arial"/>
                        </a:rPr>
                        <a:t>校刊</a:t>
                      </a:r>
                      <a:endParaRPr lang="en-US" sz="1200" kern="100">
                        <a:latin typeface="Times New Roman"/>
                        <a:ea typeface="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solidFill>
                          <a:srgbClr val="000000"/>
                        </a:solidFill>
                        <a:latin typeface="標楷體"/>
                        <a:ea typeface="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142852"/>
            <a:ext cx="800105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課堂活動：下面是青青在中學裡的課程表，分成兩人一組討論你們自己的課程表，並寫在下面的表格裡。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42852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中學生的一天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357158" y="1214422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You are going to hear a paragraph. After the paragraph is read, you will be asked to answer the following questions. You may take notes in Chinese or English.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3000373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第一天上課青青總共上了幾節課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青青上了哪些必修課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青青上了哪些選修課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程文覺得上中學怎麼樣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青青覺得上中學怎麼樣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你覺得上中學和小學有什麼不同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你喜歡上中學嗎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5688" y="1000108"/>
            <a:ext cx="88583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今天是園林中學的開學日，也是青青第一天上中學。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    青青早上到學校，就去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指導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老師的教室報到。老師發給每個報到的學生一本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講義夾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。裡面有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課程表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和學校的一些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規則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。老師特別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提醒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大家三件事：一，每節課都要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換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教室，注意不要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遲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到。二，每節課都有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固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定的座位，注意不要坐錯位子。三，每個人有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固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定的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置物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櫃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，但是貴重的東西不要帶來學校，衣物等放進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置物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櫃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以後，要記得用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號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碼鎖鎖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好。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0232" y="0"/>
            <a:ext cx="4378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中學生的一天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14290"/>
            <a:ext cx="89297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3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今天青青上了六節課。其中英文、數學、科學、世界歷史和體育是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必修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課；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另外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一節是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選</a:t>
            </a:r>
            <a:r>
              <a:rPr lang="zh-TW" altLang="en-US" sz="3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修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課。青青喜歡寫作，所以她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選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的是</a:t>
            </a:r>
            <a:r>
              <a:rPr lang="zh-TW" altLang="en-US" sz="3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校刊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放學了！媽媽來接青青，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順便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送程文回家。程文是新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認識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的同學，住在青青家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附近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媽媽問：「你們好嗎？今天過得怎麼樣？」      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程文說：「每節課的教室不同，同學也有不同。我交到許多新朋友，很開心！」青青說：「每位老師都發給我們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教學進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度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表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，並且說明課</a:t>
            </a:r>
            <a:r>
              <a:rPr lang="zh-TW" altLang="en-US" sz="3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和作</a:t>
            </a:r>
            <a:r>
              <a:rPr lang="zh-TW" altLang="en-US" sz="3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業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的內容。中學和小學真的不一樣！我喜歡當中學生。」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500306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說說看體育課上些什麼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?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8572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體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育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(PE)</a:t>
            </a:r>
          </a:p>
          <a:p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physical education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2050" name="Picture 2" descr="C:\Users\NCACLS\AppData\Local\Microsoft\Windows\Temporary Internet Files\Content.IE5\6Y70BXS7\MCHM0009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3116"/>
            <a:ext cx="955181" cy="879440"/>
          </a:xfrm>
          <a:prstGeom prst="rect">
            <a:avLst/>
          </a:prstGeom>
          <a:noFill/>
        </p:spPr>
      </p:pic>
      <p:pic>
        <p:nvPicPr>
          <p:cNvPr id="5" name="Picture 6" descr="http://www.cruiseweb.com/rci-imagelibrary/RCI_Jewel_BasketballGame-w5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714752"/>
            <a:ext cx="2941792" cy="2086494"/>
          </a:xfrm>
          <a:prstGeom prst="rect">
            <a:avLst/>
          </a:prstGeom>
          <a:noFill/>
        </p:spPr>
      </p:pic>
      <p:pic>
        <p:nvPicPr>
          <p:cNvPr id="6" name="Picture 8" descr="http://kids.nationalgeographic.com/staticfiles/NGS/Shared/StaticFiles/NGKids/Image/amputees_running_l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14752"/>
            <a:ext cx="3133747" cy="2000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72330" y="3857628"/>
            <a:ext cx="1857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latin typeface="華康標楷W5注音" pitchFamily="66" charset="-120"/>
                <a:ea typeface="華康標楷W5注音" pitchFamily="66" charset="-120"/>
              </a:rPr>
              <a:t>?</a:t>
            </a:r>
            <a:endParaRPr lang="en-US" sz="96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必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修</a:t>
            </a:r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課</a:t>
            </a:r>
            <a:endParaRPr lang="en-US" altLang="zh-TW" sz="60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required courses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85728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選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修</a:t>
            </a:r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課</a:t>
            </a:r>
            <a:endParaRPr lang="en-US" altLang="zh-TW" sz="60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elective courses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0232" y="2000240"/>
            <a:ext cx="1785950" cy="642942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Science</a:t>
            </a:r>
          </a:p>
        </p:txBody>
      </p:sp>
      <p:sp>
        <p:nvSpPr>
          <p:cNvPr id="12" name="Rectangle 11"/>
          <p:cNvSpPr/>
          <p:nvPr/>
        </p:nvSpPr>
        <p:spPr>
          <a:xfrm rot="17753016">
            <a:off x="1142976" y="3214686"/>
            <a:ext cx="2286016" cy="1200329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Language Arts</a:t>
            </a:r>
          </a:p>
        </p:txBody>
      </p:sp>
      <p:sp>
        <p:nvSpPr>
          <p:cNvPr id="13" name="Rectangle 12"/>
          <p:cNvSpPr/>
          <p:nvPr/>
        </p:nvSpPr>
        <p:spPr>
          <a:xfrm rot="17835099">
            <a:off x="5500694" y="4572008"/>
            <a:ext cx="2143140" cy="646331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orchestra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43306" y="3143248"/>
            <a:ext cx="1785950" cy="642942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Math</a:t>
            </a:r>
          </a:p>
        </p:txBody>
      </p:sp>
      <p:sp>
        <p:nvSpPr>
          <p:cNvPr id="15" name="Rectangle 14"/>
          <p:cNvSpPr/>
          <p:nvPr/>
        </p:nvSpPr>
        <p:spPr>
          <a:xfrm rot="20136597">
            <a:off x="5929322" y="3000372"/>
            <a:ext cx="1785950" cy="642942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Spanish</a:t>
            </a:r>
          </a:p>
        </p:txBody>
      </p:sp>
      <p:sp>
        <p:nvSpPr>
          <p:cNvPr id="16" name="Rectangle 15"/>
          <p:cNvSpPr/>
          <p:nvPr/>
        </p:nvSpPr>
        <p:spPr>
          <a:xfrm rot="17794300">
            <a:off x="4723173" y="2049719"/>
            <a:ext cx="1785950" cy="642942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History</a:t>
            </a:r>
          </a:p>
        </p:txBody>
      </p:sp>
      <p:sp>
        <p:nvSpPr>
          <p:cNvPr id="17" name="Rectangle 16"/>
          <p:cNvSpPr/>
          <p:nvPr/>
        </p:nvSpPr>
        <p:spPr>
          <a:xfrm rot="1661106">
            <a:off x="2786050" y="5000636"/>
            <a:ext cx="2928958" cy="1200329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Computer technology</a:t>
            </a:r>
          </a:p>
        </p:txBody>
      </p:sp>
      <p:sp>
        <p:nvSpPr>
          <p:cNvPr id="18" name="Rectangle 17"/>
          <p:cNvSpPr/>
          <p:nvPr/>
        </p:nvSpPr>
        <p:spPr>
          <a:xfrm rot="2169722">
            <a:off x="7220033" y="2088293"/>
            <a:ext cx="2143140" cy="1200329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Sign language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4282" y="4857760"/>
            <a:ext cx="1785950" cy="1200329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Musical theater</a:t>
            </a:r>
          </a:p>
        </p:txBody>
      </p:sp>
      <p:sp>
        <p:nvSpPr>
          <p:cNvPr id="21" name="Rectangle 20"/>
          <p:cNvSpPr/>
          <p:nvPr/>
        </p:nvSpPr>
        <p:spPr>
          <a:xfrm rot="1653221">
            <a:off x="6921602" y="5434227"/>
            <a:ext cx="2143140" cy="646331"/>
          </a:xfrm>
          <a:prstGeom prst="rect">
            <a:avLst/>
          </a:prstGeom>
          <a:solidFill>
            <a:schemeClr val="accent1"/>
          </a:solidFill>
          <a:scene3d>
            <a:camera prst="isometricLeftDown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altLang="zh-TW" sz="3600" b="1" i="1" dirty="0" smtClean="0">
                <a:latin typeface="Times New Roman" pitchFamily="18" charset="0"/>
                <a:ea typeface="華康標楷W5注音" pitchFamily="66" charset="-120"/>
                <a:cs typeface="Times New Roman" pitchFamily="18" charset="0"/>
              </a:rPr>
              <a:t>yearbook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另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外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Adj. additional ; </a:t>
            </a:r>
          </a:p>
          <a:p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adv. in addition to; besides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00034" y="2555058"/>
            <a:ext cx="7643866" cy="1340125"/>
            <a:chOff x="500034" y="626232"/>
            <a:chExt cx="7643866" cy="1340125"/>
          </a:xfrm>
        </p:grpSpPr>
        <p:sp>
          <p:nvSpPr>
            <p:cNvPr id="4" name="TextBox 3"/>
            <p:cNvSpPr txBox="1"/>
            <p:nvPr/>
          </p:nvSpPr>
          <p:spPr>
            <a:xfrm>
              <a:off x="1428728" y="642918"/>
              <a:ext cx="67151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這三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排置物櫃</a:t>
              </a:r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都是我們的。</a:t>
              </a:r>
              <a:r>
                <a:rPr lang="zh-TW" altLang="en-US" sz="4000" u="sng" dirty="0" smtClean="0">
                  <a:latin typeface="標楷體" pitchFamily="65" charset="-120"/>
                  <a:ea typeface="標楷體" pitchFamily="65" charset="-120"/>
                </a:rPr>
                <a:t>      </a:t>
              </a:r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那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排</a:t>
              </a:r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是誰的？</a:t>
              </a:r>
              <a:endParaRPr lang="en-US" sz="4000" dirty="0" smtClean="0"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626232"/>
              <a:ext cx="838512" cy="74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Group 6"/>
          <p:cNvGrpSpPr/>
          <p:nvPr/>
        </p:nvGrpSpPr>
        <p:grpSpPr>
          <a:xfrm>
            <a:off x="500034" y="4643446"/>
            <a:ext cx="8001056" cy="800097"/>
            <a:chOff x="571472" y="2928934"/>
            <a:chExt cx="8001056" cy="800097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472" y="2928934"/>
              <a:ext cx="781490" cy="8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1714480" y="2928934"/>
              <a:ext cx="6858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 sz="4000" u="sng" dirty="0" smtClean="0">
                  <a:latin typeface="標楷體" pitchFamily="65" charset="-120"/>
                  <a:ea typeface="標楷體" pitchFamily="65" charset="-120"/>
                </a:rPr>
                <a:t>     </a:t>
              </a:r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那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排</a:t>
              </a:r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是七年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級 。</a:t>
              </a:r>
              <a:endParaRPr lang="en-US" sz="4000" dirty="0">
                <a:latin typeface="華康標楷W5注音" pitchFamily="66" charset="-120"/>
                <a:ea typeface="華康標楷W5注音" pitchFamily="66" charset="-12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643174" y="321468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另外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464344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另外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附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近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err="1" smtClean="0">
                <a:latin typeface="標楷體" pitchFamily="65" charset="-120"/>
                <a:ea typeface="標楷體" pitchFamily="65" charset="-120"/>
              </a:rPr>
              <a:t>adj.</a:t>
            </a:r>
            <a:r>
              <a:rPr lang="en-US" altLang="zh-TW" sz="3600" dirty="0" err="1" smtClean="0">
                <a:latin typeface="Arial" pitchFamily="34" charset="0"/>
                <a:ea typeface="標楷體" pitchFamily="65" charset="-120"/>
                <a:cs typeface="Arial" pitchFamily="34" charset="0"/>
              </a:rPr>
              <a:t>nearby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; n. vicinity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4214818"/>
            <a:ext cx="6929486" cy="165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我家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沒有圖書館，可是有書店</a:t>
            </a:r>
            <a:r>
              <a:rPr lang="zh-TW" altLang="en-US" sz="3600" b="1" dirty="0" smtClean="0"/>
              <a:t>。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000372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你家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有圖書館嗎？</a:t>
            </a:r>
            <a:endParaRPr lang="en-US" altLang="zh-TW" sz="3600" dirty="0" smtClean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0372"/>
            <a:ext cx="57337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14818"/>
            <a:ext cx="614582" cy="76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428860" y="300037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附近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428625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附近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進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度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表       進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度</a:t>
            </a:r>
            <a:endParaRPr lang="en-US" altLang="zh-TW" sz="7200" dirty="0" smtClean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altLang="zh-TW" sz="3200" dirty="0" smtClean="0">
                <a:latin typeface="Arial" pitchFamily="34" charset="0"/>
                <a:ea typeface="華康標楷W5注音" pitchFamily="66" charset="-120"/>
                <a:cs typeface="Arial" pitchFamily="34" charset="0"/>
              </a:rPr>
              <a:t>n. plan ;schedule             n. rate of progress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2357430"/>
          <a:ext cx="7858180" cy="5217987"/>
        </p:xfrm>
        <a:graphic>
          <a:graphicData uri="http://schemas.openxmlformats.org/drawingml/2006/table">
            <a:tbl>
              <a:tblPr/>
              <a:tblGrid>
                <a:gridCol w="687036"/>
                <a:gridCol w="474911"/>
                <a:gridCol w="2564514"/>
                <a:gridCol w="641129"/>
                <a:gridCol w="926076"/>
                <a:gridCol w="2564514"/>
              </a:tblGrid>
              <a:tr h="4868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 dirty="0">
                          <a:latin typeface="Comic Sans MS"/>
                          <a:ea typeface="標楷體"/>
                          <a:cs typeface="Times New Roman"/>
                        </a:rPr>
                        <a:t>日期</a:t>
                      </a:r>
                      <a:endParaRPr lang="en-US" sz="12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>
                          <a:latin typeface="Comic Sans MS"/>
                          <a:ea typeface="標楷體"/>
                          <a:cs typeface="Times New Roman"/>
                        </a:rPr>
                        <a:t>週次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>
                          <a:latin typeface="Comic Sans MS"/>
                          <a:ea typeface="標楷體"/>
                          <a:cs typeface="Times New Roman"/>
                        </a:rPr>
                        <a:t>預定教學進度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>
                          <a:latin typeface="Comic Sans MS"/>
                          <a:ea typeface="標楷體"/>
                          <a:cs typeface="Times New Roman"/>
                        </a:rPr>
                        <a:t>日期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>
                          <a:latin typeface="Comic Sans MS"/>
                          <a:ea typeface="標楷體"/>
                          <a:cs typeface="Times New Roman"/>
                        </a:rPr>
                        <a:t>週次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>
                          <a:latin typeface="Comic Sans MS"/>
                          <a:ea typeface="標楷體"/>
                          <a:cs typeface="Times New Roman"/>
                        </a:rPr>
                        <a:t>預定教學進度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>
                          <a:latin typeface="Comic Sans MS"/>
                          <a:ea typeface="標楷體"/>
                          <a:cs typeface="Times New Roman"/>
                        </a:rPr>
                        <a:t>第一學期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200" b="1">
                          <a:latin typeface="Comic Sans MS"/>
                          <a:ea typeface="標楷體"/>
                          <a:cs typeface="Times New Roman"/>
                        </a:rPr>
                        <a:t>第二學期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  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mic Sans MS"/>
                        <a:ea typeface="SimSun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  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latin typeface="Comic Sans MS"/>
                        <a:ea typeface="SimSun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 dirty="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9/13/09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美洲華語第六冊第一課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9/13/09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美洲華語第六冊第一課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9/20/09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2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美洲華語第六冊第一課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9/20/09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2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 dirty="0">
                          <a:latin typeface="Comic Sans MS"/>
                          <a:ea typeface="標楷體"/>
                          <a:cs typeface="Times New Roman"/>
                        </a:rPr>
                        <a:t>美洲華語第六冊第一課</a:t>
                      </a:r>
                      <a:endParaRPr lang="en-US" sz="12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9/27/09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3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美洲華語第六冊第一課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9/27/09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3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美洲華語第六冊第一課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10/04/09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4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美洲華語第六冊第二課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10/04/09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4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美洲華語第六冊第二課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10/11/09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5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美洲華語第六冊第二課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10/11/09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5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美洲華語第六冊第二課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10/18/09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6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美洲華語第六冊第二課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10/18/09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6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美洲華語第六冊第二課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10/25/09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7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美洲華語第六冊第一二課複習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10/25/09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7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美洲華語第六冊第一二課複習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11/01/09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8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運動會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11/01/09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8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運動會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11/08/09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期中考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第一至第二課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) 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及第三課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11/08/09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期中考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第一至第二課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) 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及第三課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11/15/09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美洲華語第六冊第三課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11/15/09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美洲華語第六冊第三課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11/22/09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美洲華語第六冊第三課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11/22/09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美洲華語第六冊第三課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11/29/09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11/29/09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12/06/09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美洲華語第六冊第四課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12/06/09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美洲華語第六冊第四課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12/13/09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13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美洲華語第六冊第四課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12/13/09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13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美洲華語第六冊第四課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12/20/09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12/20/09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12/27/09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12/27/09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1/0</a:t>
                      </a:r>
                      <a:r>
                        <a:rPr lang="en-US" sz="800">
                          <a:latin typeface="Comic Sans MS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14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美洲華語第六冊第四課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1/0</a:t>
                      </a:r>
                      <a:r>
                        <a:rPr lang="en-US" sz="800">
                          <a:latin typeface="Comic Sans MS"/>
                          <a:ea typeface="SimSun"/>
                          <a:cs typeface="Times New Roman"/>
                        </a:rPr>
                        <a:t>3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14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美洲華語第六冊第四課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1/10/10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15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美洲華語第六冊第三四課複習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1/10/10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15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美洲華語第六冊第三四課複習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1/17/10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1/17/10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日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lang="en-US" sz="800">
                        <a:latin typeface="Comic Sans MS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1/2</a:t>
                      </a:r>
                      <a:r>
                        <a:rPr lang="en-US" sz="800">
                          <a:latin typeface="Comic Sans MS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16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期末考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第一至第四課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) 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及第五課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1/2</a:t>
                      </a:r>
                      <a:r>
                        <a:rPr lang="en-US" sz="800">
                          <a:latin typeface="Comic Sans MS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16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期末考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第一至第四課</a:t>
                      </a: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) </a:t>
                      </a: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及第五課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1/31/10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17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>
                          <a:latin typeface="Comic Sans MS"/>
                          <a:ea typeface="標楷體"/>
                          <a:cs typeface="Times New Roman"/>
                        </a:rPr>
                        <a:t>美洲華語第六冊第五課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1/31/10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omic Sans MS"/>
                          <a:ea typeface="標楷體"/>
                          <a:cs typeface="Times New Roman"/>
                        </a:rPr>
                        <a:t>17</a:t>
                      </a:r>
                      <a:endParaRPr lang="en-US" sz="12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zh-TW" sz="800" dirty="0">
                          <a:latin typeface="Comic Sans MS"/>
                          <a:ea typeface="標楷體"/>
                          <a:cs typeface="Times New Roman"/>
                        </a:rPr>
                        <a:t>美洲華語第六冊第五課</a:t>
                      </a:r>
                      <a:endParaRPr lang="en-US" sz="12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71538" y="1785926"/>
            <a:ext cx="65722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標楷體" pitchFamily="65" charset="-120"/>
                <a:cs typeface="Times New Roman" pitchFamily="18" charset="0"/>
              </a:rPr>
              <a:t>加州爾灣慈濟人文學校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標楷體" pitchFamily="65" charset="-120"/>
                <a:cs typeface="Times New Roman" pitchFamily="18" charset="0"/>
              </a:rPr>
              <a:t>Tzu Chi Academy, Irvine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標楷體" pitchFamily="65" charset="-120"/>
                <a:cs typeface="Times New Roman" pitchFamily="18" charset="0"/>
              </a:rPr>
              <a:t>2009/2010 </a:t>
            </a: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標楷體" pitchFamily="65" charset="-120"/>
                <a:cs typeface="Times New Roman" pitchFamily="18" charset="0"/>
              </a:rPr>
              <a:t>學年度教學進度表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標楷體" pitchFamily="65" charset="-120"/>
                <a:cs typeface="Times New Roman" pitchFamily="18" charset="0"/>
              </a:rPr>
              <a:t>Class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1296</Words>
  <Application>Microsoft Office PowerPoint</Application>
  <PresentationFormat>On-screen Show (4:3)</PresentationFormat>
  <Paragraphs>205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NCACLS</dc:creator>
  <cp:lastModifiedBy>NCACLS</cp:lastModifiedBy>
  <cp:revision>99</cp:revision>
  <dcterms:created xsi:type="dcterms:W3CDTF">2009-09-04T18:49:24Z</dcterms:created>
  <dcterms:modified xsi:type="dcterms:W3CDTF">2009-09-08T15:05:13Z</dcterms:modified>
</cp:coreProperties>
</file>