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6" r:id="rId3"/>
    <p:sldId id="257" r:id="rId4"/>
    <p:sldId id="260" r:id="rId5"/>
    <p:sldId id="278" r:id="rId6"/>
    <p:sldId id="279" r:id="rId7"/>
    <p:sldId id="296" r:id="rId8"/>
    <p:sldId id="259" r:id="rId9"/>
    <p:sldId id="300" r:id="rId10"/>
    <p:sldId id="318" r:id="rId11"/>
    <p:sldId id="297" r:id="rId12"/>
    <p:sldId id="298" r:id="rId13"/>
    <p:sldId id="305" r:id="rId14"/>
    <p:sldId id="280" r:id="rId15"/>
    <p:sldId id="302" r:id="rId16"/>
    <p:sldId id="281" r:id="rId17"/>
    <p:sldId id="301" r:id="rId18"/>
    <p:sldId id="306" r:id="rId19"/>
    <p:sldId id="282" r:id="rId20"/>
    <p:sldId id="307" r:id="rId21"/>
    <p:sldId id="303" r:id="rId22"/>
    <p:sldId id="304" r:id="rId23"/>
    <p:sldId id="308" r:id="rId24"/>
    <p:sldId id="309" r:id="rId25"/>
    <p:sldId id="310" r:id="rId26"/>
    <p:sldId id="311" r:id="rId27"/>
    <p:sldId id="312" r:id="rId28"/>
    <p:sldId id="315" r:id="rId29"/>
    <p:sldId id="316" r:id="rId30"/>
    <p:sldId id="317" r:id="rId31"/>
    <p:sldId id="314" r:id="rId32"/>
    <p:sldId id="313" r:id="rId33"/>
    <p:sldId id="284" r:id="rId34"/>
    <p:sldId id="285" r:id="rId35"/>
    <p:sldId id="293" r:id="rId36"/>
    <p:sldId id="31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84" autoAdjust="0"/>
    <p:restoredTop sz="94660"/>
  </p:normalViewPr>
  <p:slideViewPr>
    <p:cSldViewPr>
      <p:cViewPr varScale="1">
        <p:scale>
          <a:sx n="84" d="100"/>
          <a:sy n="84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E313C-41CF-4F20-9FA1-1783757338BD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tw/imgres?imgurl=http://images.ryp.cn/baike/2008-11/4/46742320886.jpg&amp;imgrefurl=http://info.ryp.cn/search.html%3Fkeyword%3D%25C5%25CC%25D7%25D3&amp;usg=__ACbJx4vJJk2VPb_-zdf7Ps7AXpU=&amp;h=500&amp;w=500&amp;sz=64&amp;hl=zh-TW&amp;start=26&amp;sig2=xNfTb7kcR8Hoa2xH_DY_8g&amp;zoom=1&amp;um=1&amp;itbs=1&amp;tbnid=s8oBxeOZrTL9pM:&amp;tbnh=130&amp;tbnw=130&amp;prev=/images%3Fq%3D%25E7%259B%25A4%25E5%25AD%2590%26start%3D21%26um%3D1%26hl%3Dzh-TW%26sa%3DN%26rlz%3D1T4SKPB_enUS330US334%26ndsp%3D21%26tbs%3Disch:1&amp;ei=bCOmTN_PH4n6swPz_L39Dg" TargetMode="External"/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2" Type="http://schemas.openxmlformats.org/officeDocument/2006/relationships/hyperlink" Target="http://www.google.com.tw/imgres?imgurl=http://x.bbs.sina.com.cn/forum/pic/4cc99a1301078p1b&amp;imgrefurl=http://s.bbs.sina.com.cn/pview-71-25053.html&amp;h=295&amp;w=500&amp;sz=134&amp;tbnid=sY7esA-Eg-riUM:&amp;tbnh=77&amp;tbnw=130&amp;prev=/images?q=%E7%AE%97%E7%9B%A4&amp;usg=__QbNShepIg0nd3M7W_mjW_zgRp_E=&amp;ei=hOnQSr_XB46StgPAxLzwCw&amp;sa=X&amp;oi=image_result&amp;resnum=1&amp;ct=image&amp;ved=0CAcQ9QEwA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.tw/imgres?imgurl=http://lh4.ggpht.com/_PuLsdFrbx_U/RyaZB2DCSBI/AAAAAAAADg4/uy2W1mKZKvk/%E7%85%A7%E7%89%87%2B346.jpg&amp;imgrefurl=http://picasaweb.google.com/lh/photo/BGjZE6Qp14US3WB2ddKL4w&amp;usg=__vLbKwneBqeULqNOK8SaDjY9fhJI=&amp;h=1200&amp;w=1600&amp;sz=260&amp;hl=zh-TW&amp;start=93&amp;sig2=eT_pC1m-gw-rz3SyGbUBaQ&amp;zoom=0&amp;um=1&amp;itbs=1&amp;tbnid=r4Pjcjh_o33W4M:&amp;tbnh=113&amp;tbnw=150&amp;prev=/images%3Fq%3D%25E4%25B8%2580%25E7%259B%25A4%26start%3D84%26um%3D1%26hl%3Dzh-TW%26sa%3DN%26rlz%3D1T4SKPB_enUS330US334%26ndsp%3D21%26tbs%3Disch:1&amp;ei=ACOmTOWJLoTUtQPfu7T9Dg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://www.google.com.tw/imgres?imgurl=http://www.columbia.edu/cu/lweb/img/assets/4235/cd-rom.jpg&amp;imgrefurl=http://www.columbia.edu/cu/lweb/indiv/bmc/&amp;usg=__KVGOdUn1C3m7RRMhfQtPxLTANvs=&amp;h=889&amp;w=1024&amp;sz=151&amp;hl=zh-TW&amp;start=8&amp;sig2=bNGmlcNxt7OglfEYnU0beA&amp;zoom=1&amp;um=1&amp;itbs=1&amp;tbnid=5loEhCOahGZEIM:&amp;tbnh=130&amp;tbnw=150&amp;prev=/images%3Fq%3DCD%26um%3D1%26hl%3Dzh-TW%26sa%3DN%26rlz%3D1T4SKPB_enUS330US334%26tbs%3Disch:1&amp;ei=eiKmTJr1IZD6swPW9ez9Dg" TargetMode="External"/><Relationship Id="rId9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w/imgres?imgurl=http://byfiles.storage.live.com/y1pOJnwSoMdxfz8l5OUPbkFUinCP--IaJejg-Ty4xR7ZGIUJvqv9fTK8GpvNyvxsjmaj7HlrZJI3ao&amp;imgrefurl=http://leewai246.spaces.live.com/blog/cns!796C7D893080EAB5!2196.entry&amp;usg=__Ga3s1xHP_6rPFRWpju1EYTNy_FY=&amp;h=333&amp;w=300&amp;sz=20&amp;hl=zh-TW&amp;start=2&amp;sig2=SXAFWaO0OoVIVl46KI64_g&amp;zoom=1&amp;um=1&amp;itbs=1&amp;tbnid=LkeNwqpQVrdeYM:&amp;tbnh=119&amp;tbnw=107&amp;prev=/images%3Fq%3D2007%2Bwindows%2Boffice%26um%3D1%26hl%3Dzh-TW%26rlz%3D1T4SKPB_enUS330US334%26tbs%3Disch:1&amp;ei=LSWmTL3_FpL4swOlro3-Dg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hyperlink" Target="http://www.google.com.tw/imgres?imgurl=http://farm4.static.flickr.com/3283/2442085122_2d2e0edd17.jpg&amp;imgrefurl=http://paine0602.pixnet.net/blog/post/20395090&amp;usg=__IzoKBv1OfHDER81ch9kdPoR_vBo=&amp;h=368&amp;w=500&amp;sz=65&amp;hl=zh-TW&amp;start=10&amp;sig2=L7B7GcMbRD0WGTkA16De7w&amp;zoom=1&amp;um=1&amp;itbs=1&amp;tbnid=CetcH2-POooB8M:&amp;tbnh=96&amp;tbnw=130&amp;prev=/images%3Fq%3D%25E8%25BB%259F%25E7%25B3%2596%26um%3D1%26hl%3Dzh-TW%26sa%3DG%26rlz%3D1T4SKPB_enUS330US334%26tbs%3Disch:1&amp;ei=XSWmTMTGC4uksQP_ytn9Dg" TargetMode="Externa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images.google.com.tw/imgres?imgurl=http://farm1.static.flickr.com/214/525179403_a7f3dac6de.jpg&amp;imgrefurl=http://blog.roodo.com/jiadoldol/archives/3383345.html&amp;usg=__bDcEYUIMJBWODu-OkASENgcQb10=&amp;h=300&amp;w=300&amp;sz=57&amp;hl=zh-TW&amp;start=2&amp;sig2=_LUG7G_TOtNYNVeCiBHjmA&amp;um=1&amp;tbnid=MfyROp8zCQY38M:&amp;tbnh=116&amp;tbnw=116&amp;prev=/images?q=%E6%8B%BC%E5%9C%96&amp;hl=zh-TW&amp;rlz=1T4SKPB_enUS330US334&amp;sa=N&amp;um=1&amp;ei=pBfRSv7SJ4vasQPg_ZDwCw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recording/L2-2.wma" TargetMode="External"/><Relationship Id="rId2" Type="http://schemas.openxmlformats.org/officeDocument/2006/relationships/hyperlink" Target="L1_Text_Part1.wm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recording/L2-1.wma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.tw/imgres?imgurl=http://www.creativeideasandalternatives.com/needpianotuning/images/piano%20keyboard&amp;imgrefurl=http://needpianotuning.com/&amp;usg=__wfxhiFuvnLS02IX0vY3zg1T6rlE=&amp;h=571&amp;w=800&amp;sz=130&amp;hl=zh-TW&amp;start=44&amp;sig2=R2Pof-vc3AGqcHCojXHJTg&amp;um=1&amp;tbnid=GLE8QDt2v_-heM:&amp;tbnh=102&amp;tbnw=143&amp;prev=/images?q=keyboard+piano&amp;ndsp=18&amp;hl=zh-TW&amp;rlz=1T4SKPB_enUS330US334&amp;sa=N&amp;start=36&amp;um=1&amp;ei=IOHQSvOgAYu4tgP_qLDwCw" TargetMode="External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images.google.com.tw/imgres?imgurl=http://www.blogcdn.com/chinese.engadget.com/media/2009/04/ps3keypad_090410_01.jpg&amp;imgrefurl=http://chinese.engadget.com/2009/04/10/scet-annouce-ps3-keypad-in-taiwan/&amp;usg=__lB4vNTWhk5et5bbG2MTp0nu_aoM=&amp;h=475&amp;w=600&amp;sz=61&amp;hl=zh-TW&amp;start=14&amp;sig2=SLKxZWFPhe03goJ2ehHZDA&amp;um=1&amp;tbnid=PQDScvHY0AjPoM:&amp;tbnh=107&amp;tbnw=135&amp;prev=/images?q=%E9%8D%B5%E7%9B%A4&amp;hl=zh-TW&amp;rlz=1T4SKPB_enUS330US334&amp;sa=N&amp;um=1&amp;ei=BuDQSouXA6LYtAPhgenvCw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m.tw/imgres?imgurl=http://eita.smexm.gov.cn/pic/2009225131541.jpg&amp;imgrefurl=http://eita.smexm.gov.cn/gx/search1.asp?class1=3&amp;class2=44&amp;usg=__OFsYE5xKaF4TFFHzT5JVgwPkesI=&amp;h=600&amp;w=800&amp;sz=85&amp;hl=zh-TW&amp;start=150&amp;sig2=gwHHv9a-k9WMMlNmRy-wYg&amp;um=1&amp;tbnid=5u8li3YpxK1w4M:&amp;tbnh=107&amp;tbnw=143&amp;prev=/images?q=%E9%8D%B5%E7%9B%A4&amp;ndsp=18&amp;hl=zh-TW&amp;rlz=1T4SKPB_enUS330US334&amp;sa=N&amp;start=144&amp;um=1&amp;ei=rODQSujUO6K4tAPZ-ZDwCw" TargetMode="External"/><Relationship Id="rId5" Type="http://schemas.openxmlformats.org/officeDocument/2006/relationships/image" Target="../media/image11.jpeg"/><Relationship Id="rId10" Type="http://schemas.openxmlformats.org/officeDocument/2006/relationships/image" Target="../media/image14.jpeg"/><Relationship Id="rId4" Type="http://schemas.openxmlformats.org/officeDocument/2006/relationships/hyperlink" Target="http://images.google.com.tw/imgres?imgurl=http://gb.cri.cn/mmsource/images/2009/03/03/ec09030300042.jpg&amp;imgrefurl=http://gb.cri.cn/24765/2009/03/03/3765s2445277.htm&amp;usg=__XTO5O4jH1SkbHvlG39am_k0kZEo=&amp;h=400&amp;w=400&amp;sz=32&amp;hl=zh-TW&amp;start=56&amp;sig2=0ffvoYlc08bU4YtrZZzy8A&amp;um=1&amp;tbnid=clMTQUEQqvaL9M:&amp;tbnh=124&amp;tbnw=124&amp;prev=/images?q=%E9%8D%B5%E7%9B%A4&amp;ndsp=18&amp;hl=zh-TW&amp;rlz=1T4SKPB_enUS330US334&amp;sa=N&amp;start=54&amp;um=1&amp;ei=Z-DQSsmAC4T-tAOVx9zvCw" TargetMode="External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1538" y="142852"/>
            <a:ext cx="7173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美洲華</a:t>
            </a:r>
            <a:r>
              <a:rPr lang="zh-TW" altLang="en-US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語第六冊</a:t>
            </a:r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第二課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1142984"/>
            <a:ext cx="40254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2800" spc="50" dirty="0" smtClean="0">
                <a:ln w="11430"/>
                <a:latin typeface="標楷體" pitchFamily="65" charset="-120"/>
                <a:ea typeface="標楷體" pitchFamily="65" charset="-120"/>
              </a:rPr>
              <a:t>這些物品的中文怎麼說</a:t>
            </a:r>
            <a:r>
              <a:rPr lang="en-US" altLang="zh-TW" sz="2800" spc="50" dirty="0" smtClean="0">
                <a:ln w="11430"/>
                <a:latin typeface="標楷體" pitchFamily="65" charset="-120"/>
                <a:ea typeface="標楷體" pitchFamily="65" charset="-120"/>
              </a:rPr>
              <a:t>?</a:t>
            </a:r>
            <a:endParaRPr lang="en-US" sz="2800" spc="50" dirty="0">
              <a:ln w="11430"/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85926"/>
            <a:ext cx="2214578" cy="2944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1643050"/>
            <a:ext cx="2348936" cy="195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1071546"/>
            <a:ext cx="2142427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12" y="5186605"/>
            <a:ext cx="2005007" cy="167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7511" y="4929198"/>
            <a:ext cx="1976489" cy="1647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24647" y="3000372"/>
            <a:ext cx="2219353" cy="185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44" y="4833250"/>
            <a:ext cx="2428892" cy="202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86314" y="3857628"/>
            <a:ext cx="1943799" cy="162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57158" y="1643050"/>
            <a:ext cx="835821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r"/>
                <a:tab pos="2636838" algn="ctr"/>
                <a:tab pos="5273675" algn="r"/>
              </a:tabLst>
            </a:pPr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建、鍵、健</a:t>
            </a:r>
            <a:endParaRPr kumimoji="0" lang="zh-TW" altLang="en-US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鍵盤</a:t>
            </a: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key board; keypad  </a:t>
            </a:r>
            <a:endParaRPr lang="en-US" sz="3600" dirty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1802" y="2643182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latin typeface="華康窄注音(標楷W5)" pitchFamily="66" charset="-120"/>
                <a:ea typeface="華康窄注音(標楷W5)" pitchFamily="66" charset="-120"/>
              </a:rPr>
              <a:t>盤</a:t>
            </a:r>
            <a:endParaRPr lang="en-US" sz="9600" dirty="0"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0100" y="1714488"/>
            <a:ext cx="11272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 err="1" smtClean="0"/>
              <a:t>pán</a:t>
            </a:r>
            <a:endParaRPr lang="en-US" sz="4800" dirty="0">
              <a:solidFill>
                <a:srgbClr val="FF0000"/>
              </a:solidFill>
              <a:latin typeface="Arial" pitchFamily="34" charset="0"/>
              <a:ea typeface="華康窄注音(標楷W5)" pitchFamily="66" charset="-12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5103674"/>
            <a:ext cx="73580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ea typeface="華康標楷W5注音" pitchFamily="66" charset="-120"/>
                <a:cs typeface="Arial" pitchFamily="34" charset="0"/>
              </a:rPr>
              <a:t>tray; </a:t>
            </a:r>
            <a:r>
              <a:rPr lang="en-US" sz="3600" dirty="0" err="1" smtClean="0">
                <a:latin typeface="Arial" pitchFamily="34" charset="0"/>
                <a:ea typeface="華康標楷W5注音" pitchFamily="66" charset="-120"/>
                <a:cs typeface="Arial" pitchFamily="34" charset="0"/>
              </a:rPr>
              <a:t>plate;dish</a:t>
            </a:r>
            <a:endParaRPr lang="en-US" sz="3600" dirty="0" smtClean="0">
              <a:latin typeface="Arial" pitchFamily="34" charset="0"/>
              <a:ea typeface="華康標楷W5注音" pitchFamily="66" charset="-120"/>
              <a:cs typeface="Arial" pitchFamily="34" charset="0"/>
            </a:endParaRPr>
          </a:p>
          <a:p>
            <a:endParaRPr lang="en-US" sz="3600" dirty="0" smtClean="0">
              <a:latin typeface="Arial" pitchFamily="34" charset="0"/>
              <a:ea typeface="華康標楷W5注音" pitchFamily="66" charset="-12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ea typeface="華康標楷W5注音" pitchFamily="66" charset="-120"/>
                <a:cs typeface="Arial" pitchFamily="34" charset="0"/>
              </a:rPr>
              <a:t>Shaped or used like a tray or dish </a:t>
            </a:r>
            <a:endParaRPr lang="en-US" sz="3600" dirty="0">
              <a:latin typeface="Arial" pitchFamily="34" charset="0"/>
              <a:ea typeface="華康標楷W5注音" pitchFamily="66" charset="-120"/>
              <a:cs typeface="Arial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00306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>
          <a:xfrm>
            <a:off x="4357686" y="2500306"/>
            <a:ext cx="40005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0" dirty="0" smtClean="0">
                <a:latin typeface="標楷體" pitchFamily="65" charset="-120"/>
                <a:ea typeface="標楷體" pitchFamily="65" charset="-120"/>
              </a:rPr>
              <a:t>般</a:t>
            </a:r>
            <a:r>
              <a:rPr lang="en-US" altLang="zh-TW" sz="120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1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皿  </a:t>
            </a:r>
            <a:endParaRPr lang="en-US" sz="1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158" y="2571744"/>
            <a:ext cx="41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光</a:t>
            </a:r>
            <a:r>
              <a:rPr lang="zh-TW" altLang="en-US" sz="54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盤</a:t>
            </a:r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   </a:t>
            </a:r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CD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5500702"/>
            <a:ext cx="5072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算</a:t>
            </a:r>
            <a:r>
              <a:rPr lang="zh-TW" altLang="en-US" sz="54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盤</a:t>
            </a:r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  </a:t>
            </a:r>
            <a:r>
              <a:rPr lang="en-US" altLang="zh-TW" sz="5400" dirty="0" smtClean="0">
                <a:latin typeface="華康標楷W5注音" pitchFamily="66" charset="-120"/>
                <a:ea typeface="華康標楷W5注音" pitchFamily="66" charset="-120"/>
              </a:rPr>
              <a:t>abacus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8596" y="1214422"/>
            <a:ext cx="35004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54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一</a:t>
            </a:r>
            <a:r>
              <a:rPr lang="zh-TW" altLang="en-US" sz="54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盤</a:t>
            </a:r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菜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42852"/>
            <a:ext cx="4572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盤子</a:t>
            </a:r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   </a:t>
            </a:r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plate; 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pic>
        <p:nvPicPr>
          <p:cNvPr id="38914" name="Picture 2" descr="http://s.bbs.sina.com.cn/pview-71-25053.html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5429264"/>
            <a:ext cx="1785950" cy="105479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7158" y="4000504"/>
            <a:ext cx="4714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硬</a:t>
            </a:r>
            <a:r>
              <a:rPr lang="zh-TW" altLang="en-US" sz="54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盤  </a:t>
            </a:r>
            <a:r>
              <a:rPr lang="en-US" altLang="zh-TW" sz="4000" dirty="0" smtClean="0">
                <a:latin typeface="華康標楷W5注音" pitchFamily="66" charset="-120"/>
                <a:ea typeface="華康標楷W5注音" pitchFamily="66" charset="-120"/>
              </a:rPr>
              <a:t>hard disk</a:t>
            </a:r>
            <a:r>
              <a:rPr lang="zh-TW" altLang="en-US" sz="4000" dirty="0" smtClean="0">
                <a:latin typeface="華康標楷W5注音" pitchFamily="66" charset="-120"/>
                <a:ea typeface="華康標楷W5注音" pitchFamily="66" charset="-120"/>
              </a:rPr>
              <a:t>     </a:t>
            </a:r>
            <a:r>
              <a:rPr lang="en-US" altLang="zh-TW" sz="4000" dirty="0" smtClean="0">
                <a:latin typeface="華康標楷W5注音" pitchFamily="66" charset="-120"/>
                <a:ea typeface="華康標楷W5注音" pitchFamily="66" charset="-120"/>
              </a:rPr>
              <a:t> </a:t>
            </a:r>
            <a:endParaRPr lang="en-US" sz="4000" dirty="0">
              <a:latin typeface="華康標楷W5注音" pitchFamily="66" charset="-120"/>
              <a:ea typeface="華康標楷W5注音" pitchFamily="66" charset="-120"/>
            </a:endParaRPr>
          </a:p>
        </p:txBody>
      </p:sp>
      <p:pic>
        <p:nvPicPr>
          <p:cNvPr id="25602" name="Picture 2" descr="http://t0.gstatic.com/images?q=tbn:5loEhCOahGZEIM:http://www.columbia.edu/cu/lweb/img/assets/4235/cd-rom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2857496"/>
            <a:ext cx="1428750" cy="1238250"/>
          </a:xfrm>
          <a:prstGeom prst="rect">
            <a:avLst/>
          </a:prstGeom>
          <a:noFill/>
        </p:spPr>
      </p:pic>
      <p:pic>
        <p:nvPicPr>
          <p:cNvPr id="25604" name="Picture 4" descr="http://t3.gstatic.com/images?q=tbn:r4Pjcjh_o33W4M:http://lh4.ggpht.com/_PuLsdFrbx_U/RyaZB2DCSBI/AAAAAAAADg4/uy2W1mKZKvk/%E7%85%A7%E7%89%87%2B346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29454" y="1357298"/>
            <a:ext cx="1428750" cy="1076326"/>
          </a:xfrm>
          <a:prstGeom prst="rect">
            <a:avLst/>
          </a:prstGeom>
          <a:noFill/>
        </p:spPr>
      </p:pic>
      <p:pic>
        <p:nvPicPr>
          <p:cNvPr id="25606" name="Picture 6" descr="http://t1.gstatic.com/images?q=tbn:s8oBxeOZrTL9pM:http://images.ryp.cn/baike/2008-11/4/46742320886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86446" y="0"/>
            <a:ext cx="1238250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71472" y="714356"/>
            <a:ext cx="814393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華康標楷W5注音" pitchFamily="66" charset="-120"/>
                <a:ea typeface="華康標楷W5注音" pitchFamily="66" charset="-120"/>
              </a:rPr>
              <a:t>A:</a:t>
            </a:r>
            <a:r>
              <a:rPr lang="zh-TW" altLang="en-US" sz="4000" dirty="0" smtClean="0">
                <a:latin typeface="華康標楷W5注音" pitchFamily="66" charset="-120"/>
                <a:ea typeface="華康標楷W5注音" pitchFamily="66" charset="-120"/>
              </a:rPr>
              <a:t> 媽媽，</a:t>
            </a:r>
            <a:r>
              <a:rPr lang="zh-TW" altLang="en-US" sz="4000" u="sng" dirty="0" smtClean="0">
                <a:latin typeface="華康標楷W5注音" pitchFamily="66" charset="-120"/>
                <a:ea typeface="華康標楷W5注音" pitchFamily="66" charset="-120"/>
              </a:rPr>
              <a:t>         </a:t>
            </a:r>
            <a:r>
              <a:rPr lang="zh-TW" altLang="en-US" sz="4000" dirty="0" smtClean="0">
                <a:latin typeface="華康標楷W5注音" pitchFamily="66" charset="-120"/>
                <a:ea typeface="華康標楷W5注音" pitchFamily="66" charset="-120"/>
              </a:rPr>
              <a:t>裡的水餃快吃光了</a:t>
            </a:r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。   </a:t>
            </a:r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  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2643182"/>
            <a:ext cx="81439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華康標楷W5注音" pitchFamily="66" charset="-120"/>
                <a:ea typeface="華康標楷W5注音" pitchFamily="66" charset="-120"/>
              </a:rPr>
              <a:t>B:</a:t>
            </a:r>
            <a:r>
              <a:rPr lang="zh-TW" altLang="en-US" sz="4000" dirty="0" smtClean="0">
                <a:latin typeface="華康標楷W5注音" pitchFamily="66" charset="-120"/>
                <a:ea typeface="華康標楷W5注音" pitchFamily="66" charset="-120"/>
              </a:rPr>
              <a:t> 我又煮了</a:t>
            </a:r>
            <a:r>
              <a:rPr lang="zh-TW" altLang="en-US" sz="4000" u="sng" dirty="0" smtClean="0">
                <a:latin typeface="華康標楷W5注音" pitchFamily="66" charset="-120"/>
                <a:ea typeface="華康標楷W5注音" pitchFamily="66" charset="-120"/>
              </a:rPr>
              <a:t>         </a:t>
            </a:r>
            <a:r>
              <a:rPr lang="zh-TW" altLang="en-US" sz="4000" dirty="0" smtClean="0">
                <a:latin typeface="華康標楷W5注音" pitchFamily="66" charset="-120"/>
                <a:ea typeface="華康標楷W5注音" pitchFamily="66" charset="-120"/>
              </a:rPr>
              <a:t> 白菜水餃，馬上就好。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昨</a:t>
            </a: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天 </a:t>
            </a:r>
            <a:r>
              <a:rPr lang="en-US" altLang="zh-TW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yesterday</a:t>
            </a:r>
            <a:endParaRPr lang="en-US" sz="3600" dirty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1802" y="2643182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solidFill>
                  <a:srgbClr val="FF0000"/>
                </a:solidFill>
                <a:latin typeface="華康窄注音(標楷W5)" pitchFamily="66" charset="-120"/>
                <a:ea typeface="華康窄注音(標楷W5)" pitchFamily="66" charset="-120"/>
              </a:rPr>
              <a:t>昨</a:t>
            </a:r>
            <a:endParaRPr lang="en-US" sz="9600" dirty="0">
              <a:solidFill>
                <a:srgbClr val="FF0000"/>
              </a:solidFill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1538" y="1714488"/>
            <a:ext cx="12858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err="1" smtClean="0"/>
              <a:t>zuó</a:t>
            </a:r>
            <a:endParaRPr lang="en-US" sz="4800" dirty="0">
              <a:solidFill>
                <a:srgbClr val="FF0000"/>
              </a:solidFill>
              <a:latin typeface="Arial" pitchFamily="34" charset="0"/>
              <a:ea typeface="華康窄注音(標楷W5)" pitchFamily="66" charset="-12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71934" y="2714620"/>
            <a:ext cx="480131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sz="96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9600" dirty="0" smtClean="0">
                <a:latin typeface="標楷體" pitchFamily="65" charset="-120"/>
                <a:ea typeface="標楷體" pitchFamily="65" charset="-120"/>
              </a:rPr>
              <a:t>作</a:t>
            </a:r>
            <a:r>
              <a:rPr lang="zh-TW" altLang="en-US" sz="1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en-US" sz="1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500306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6072198" y="3286124"/>
            <a:ext cx="428628" cy="10715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85852" y="1357298"/>
            <a:ext cx="76438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前天   </a:t>
            </a:r>
            <a:r>
              <a:rPr lang="en-US" altLang="zh-TW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10/9/2009</a:t>
            </a:r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 </a:t>
            </a:r>
            <a:endParaRPr lang="en-US" altLang="zh-TW" sz="5400" dirty="0" smtClean="0">
              <a:latin typeface="華康標楷W5注音" pitchFamily="66" charset="-120"/>
              <a:ea typeface="華康標楷W5注音" pitchFamily="66" charset="-120"/>
            </a:endParaRPr>
          </a:p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昨天   </a:t>
            </a:r>
            <a:r>
              <a:rPr lang="en-US" altLang="zh-TW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10/10/2009</a:t>
            </a: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 </a:t>
            </a:r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       </a:t>
            </a:r>
            <a:endParaRPr lang="en-US" altLang="zh-TW" sz="5400" dirty="0" smtClean="0">
              <a:latin typeface="華康標楷W5注音" pitchFamily="66" charset="-120"/>
              <a:ea typeface="華康標楷W5注音" pitchFamily="66" charset="-120"/>
            </a:endParaRPr>
          </a:p>
          <a:p>
            <a:r>
              <a:rPr lang="zh-TW" altLang="en-US" sz="54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今天   </a:t>
            </a:r>
            <a:r>
              <a:rPr lang="en-US" altLang="zh-TW" sz="3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10/11/2009</a:t>
            </a:r>
            <a:r>
              <a:rPr lang="en-US" altLang="zh-TW" sz="3200" dirty="0" smtClean="0">
                <a:latin typeface="華康標楷W5注音" pitchFamily="66" charset="-120"/>
                <a:ea typeface="華康標楷W5注音" pitchFamily="66" charset="-120"/>
              </a:rPr>
              <a:t/>
            </a:r>
            <a:br>
              <a:rPr lang="en-US" altLang="zh-TW" sz="3200" dirty="0" smtClean="0">
                <a:latin typeface="華康標楷W5注音" pitchFamily="66" charset="-120"/>
                <a:ea typeface="華康標楷W5注音" pitchFamily="66" charset="-120"/>
              </a:rPr>
            </a:br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明天   </a:t>
            </a:r>
            <a:r>
              <a:rPr lang="en-US" altLang="zh-TW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10/12/2009</a:t>
            </a:r>
            <a:endParaRPr lang="en-US" sz="3600" dirty="0" smtClean="0">
              <a:latin typeface="華康標楷W5注音" pitchFamily="66" charset="-120"/>
              <a:ea typeface="華康標楷W5注音" pitchFamily="66" charset="-120"/>
            </a:endParaRPr>
          </a:p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後天   </a:t>
            </a:r>
            <a:r>
              <a:rPr lang="en-US" altLang="zh-TW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10/13/2009</a:t>
            </a:r>
            <a:endParaRPr lang="en-US" altLang="zh-TW" sz="3600" dirty="0" smtClean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43372" y="2428868"/>
            <a:ext cx="257176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00496" y="1643050"/>
            <a:ext cx="242889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43372" y="4929198"/>
            <a:ext cx="264320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71934" y="4071942"/>
            <a:ext cx="271464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 animBg="1"/>
      <p:bldP spid="8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大吃一</a:t>
            </a:r>
            <a:r>
              <a:rPr lang="zh-TW" altLang="en-US" sz="7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驚</a:t>
            </a: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be </a:t>
            </a:r>
            <a:r>
              <a:rPr lang="en-US" altLang="zh-TW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greatly surprised;  </a:t>
            </a:r>
            <a:endParaRPr lang="en-US" sz="3600" dirty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1802" y="2643182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solidFill>
                  <a:srgbClr val="FF0000"/>
                </a:solidFill>
                <a:latin typeface="華康窄注音(標楷W5)" pitchFamily="66" charset="-120"/>
                <a:ea typeface="華康窄注音(標楷W5)" pitchFamily="66" charset="-120"/>
              </a:rPr>
              <a:t>精</a:t>
            </a:r>
            <a:endParaRPr lang="en-US" sz="9600" dirty="0">
              <a:solidFill>
                <a:srgbClr val="FF0000"/>
              </a:solidFill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5852" y="1571612"/>
            <a:ext cx="1143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err="1" smtClean="0"/>
              <a:t>jīng</a:t>
            </a:r>
            <a:endParaRPr lang="en-US" sz="4800" dirty="0">
              <a:solidFill>
                <a:srgbClr val="FF0000"/>
              </a:solidFill>
              <a:latin typeface="Arial" pitchFamily="34" charset="0"/>
              <a:ea typeface="華康窄注音(標楷W5)" pitchFamily="66" charset="-12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43372" y="2500306"/>
            <a:ext cx="38576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9600" dirty="0" smtClean="0">
                <a:latin typeface="標楷體" pitchFamily="65" charset="-120"/>
                <a:ea typeface="標楷體" pitchFamily="65" charset="-120"/>
              </a:rPr>
              <a:t>敬</a:t>
            </a:r>
            <a:r>
              <a:rPr lang="en-US" altLang="zh-TW" sz="96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9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馬</a:t>
            </a:r>
            <a:endParaRPr lang="en-US" sz="12000" dirty="0">
              <a:solidFill>
                <a:srgbClr val="FF0000"/>
              </a:solidFill>
              <a:latin typeface="華康標楷W5注音" pitchFamily="66" charset="-120"/>
              <a:ea typeface="華康標楷W5注音" pitchFamily="66" charset="-120"/>
            </a:endParaRP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500306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850109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吃</a:t>
            </a:r>
            <a:r>
              <a:rPr lang="zh-TW" altLang="en-US" sz="54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驚</a:t>
            </a:r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   </a:t>
            </a:r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be startled; be shocked; </a:t>
            </a:r>
            <a:r>
              <a:rPr lang="zh-TW" altLang="en-US" sz="4400" dirty="0" smtClean="0">
                <a:latin typeface="華康標楷W5注音" pitchFamily="66" charset="-120"/>
                <a:ea typeface="華康標楷W5注音" pitchFamily="66" charset="-120"/>
              </a:rPr>
              <a:t> </a:t>
            </a:r>
            <a:endParaRPr lang="en-US" altLang="zh-TW" sz="4400" dirty="0" smtClean="0">
              <a:latin typeface="華康標楷W5注音" pitchFamily="66" charset="-120"/>
              <a:ea typeface="華康標楷W5注音" pitchFamily="66" charset="-120"/>
            </a:endParaRPr>
          </a:p>
          <a:p>
            <a:r>
              <a:rPr lang="zh-TW" altLang="en-US" sz="4400" dirty="0" smtClean="0">
                <a:latin typeface="華康標楷W5注音" pitchFamily="66" charset="-120"/>
                <a:ea typeface="華康標楷W5注音" pitchFamily="66" charset="-120"/>
              </a:rPr>
              <a:t>                </a:t>
            </a:r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be amazed; 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5143512"/>
            <a:ext cx="8358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驚</a:t>
            </a:r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人   </a:t>
            </a:r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astonishing; amazing; 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2143116"/>
            <a:ext cx="88582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latin typeface="華康標楷W5注音" pitchFamily="66" charset="-120"/>
                <a:ea typeface="華康標楷W5注音" pitchFamily="66" charset="-120"/>
              </a:rPr>
              <a:t>大</a:t>
            </a:r>
            <a:r>
              <a:rPr lang="zh-TW" altLang="en-US" sz="44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驚</a:t>
            </a:r>
            <a:r>
              <a:rPr lang="zh-TW" altLang="en-US" sz="4400" dirty="0" smtClean="0">
                <a:latin typeface="華康標楷W5注音" pitchFamily="66" charset="-120"/>
                <a:ea typeface="華康標楷W5注音" pitchFamily="66" charset="-120"/>
              </a:rPr>
              <a:t>小怪  </a:t>
            </a:r>
            <a:endParaRPr lang="en-US" altLang="zh-TW" sz="4400" dirty="0" smtClean="0">
              <a:latin typeface="華康標楷W5注音" pitchFamily="66" charset="-120"/>
              <a:ea typeface="華康標楷W5注音" pitchFamily="66" charset="-120"/>
            </a:endParaRPr>
          </a:p>
          <a:p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get excited over a little thing</a:t>
            </a:r>
            <a:r>
              <a:rPr lang="zh-TW" altLang="en-US" sz="4400" dirty="0" smtClean="0">
                <a:latin typeface="華康標楷W5注音" pitchFamily="66" charset="-120"/>
                <a:ea typeface="華康標楷W5注音" pitchFamily="66" charset="-120"/>
              </a:rPr>
              <a:t>           </a:t>
            </a:r>
            <a:endParaRPr lang="en-US" altLang="zh-TW" sz="4400" dirty="0" smtClean="0">
              <a:latin typeface="華康標楷W5注音" pitchFamily="66" charset="-120"/>
              <a:ea typeface="華康標楷W5注音" pitchFamily="66" charset="-120"/>
            </a:endParaRPr>
          </a:p>
          <a:p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be surprised at </a:t>
            </a:r>
            <a:r>
              <a:rPr lang="en-US" altLang="zh-TW" sz="4400" dirty="0" err="1" smtClean="0">
                <a:latin typeface="華康標楷W5注音" pitchFamily="66" charset="-120"/>
                <a:ea typeface="華康標楷W5注音" pitchFamily="66" charset="-120"/>
              </a:rPr>
              <a:t>sth</a:t>
            </a:r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. perfectly normal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71472" y="714356"/>
            <a:ext cx="814393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華康標楷W5注音" pitchFamily="66" charset="-120"/>
                <a:ea typeface="華康標楷W5注音" pitchFamily="66" charset="-120"/>
              </a:rPr>
              <a:t>他跑步的速度，</a:t>
            </a:r>
            <a:endParaRPr lang="en-US" altLang="zh-TW" sz="4000" dirty="0" smtClean="0">
              <a:latin typeface="華康標楷W5注音" pitchFamily="66" charset="-120"/>
              <a:ea typeface="華康標楷W5注音" pitchFamily="66" charset="-120"/>
            </a:endParaRPr>
          </a:p>
          <a:p>
            <a:r>
              <a:rPr lang="zh-TW" altLang="en-US" sz="4000" dirty="0" smtClean="0">
                <a:latin typeface="華康標楷W5注音" pitchFamily="66" charset="-120"/>
                <a:ea typeface="華康標楷W5注音" pitchFamily="66" charset="-120"/>
              </a:rPr>
              <a:t>真是快</a:t>
            </a:r>
            <a:r>
              <a:rPr lang="zh-TW" altLang="en-US" sz="4000" dirty="0" smtClean="0">
                <a:latin typeface="華康標楷W5破音一" pitchFamily="66" charset="-120"/>
                <a:ea typeface="華康標楷W5破音一" pitchFamily="66" charset="-120"/>
              </a:rPr>
              <a:t>得</a:t>
            </a:r>
            <a:r>
              <a:rPr lang="zh-TW" altLang="en-US" sz="4000" u="sng" dirty="0" smtClean="0">
                <a:latin typeface="華康標楷W5注音" pitchFamily="66" charset="-120"/>
                <a:ea typeface="華康標楷W5注音" pitchFamily="66" charset="-120"/>
              </a:rPr>
              <a:t>         </a:t>
            </a:r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。   </a:t>
            </a:r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  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3000372"/>
            <a:ext cx="7286676" cy="1789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000" dirty="0" smtClean="0">
                <a:latin typeface="華康標楷W5注音" pitchFamily="66" charset="-120"/>
                <a:ea typeface="華康標楷W5注音" pitchFamily="66" charset="-120"/>
              </a:rPr>
              <a:t>即使一點點小事，  小美也會</a:t>
            </a:r>
            <a:r>
              <a:rPr lang="zh-TW" altLang="en-US" sz="4000" u="sng" dirty="0" smtClean="0">
                <a:latin typeface="華康標楷W5注音" pitchFamily="66" charset="-120"/>
                <a:ea typeface="華康標楷W5注音" pitchFamily="66" charset="-120"/>
              </a:rPr>
              <a:t>       </a:t>
            </a:r>
            <a:r>
              <a:rPr lang="zh-TW" altLang="en-US" sz="4000" dirty="0" smtClean="0">
                <a:latin typeface="華康標楷W5注音" pitchFamily="66" charset="-120"/>
                <a:ea typeface="華康標楷W5注音" pitchFamily="66" charset="-120"/>
              </a:rPr>
              <a:t> 。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285728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軟</a:t>
            </a: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件 </a:t>
            </a:r>
            <a:r>
              <a:rPr lang="en-US" altLang="zh-TW" sz="40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software   </a:t>
            </a:r>
            <a:r>
              <a:rPr lang="zh-TW" altLang="en-US" sz="7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軟</a:t>
            </a: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體</a:t>
            </a:r>
            <a:endParaRPr lang="en-US" sz="7200" dirty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1802" y="2643182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solidFill>
                  <a:srgbClr val="FF0000"/>
                </a:solidFill>
                <a:latin typeface="華康窄注音(標楷W5)" pitchFamily="66" charset="-120"/>
                <a:ea typeface="華康窄注音(標楷W5)" pitchFamily="66" charset="-120"/>
              </a:rPr>
              <a:t>軟</a:t>
            </a:r>
            <a:endParaRPr lang="en-US" sz="9600" dirty="0">
              <a:solidFill>
                <a:srgbClr val="FF0000"/>
              </a:solidFill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5852" y="1785926"/>
            <a:ext cx="17145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err="1" smtClean="0"/>
              <a:t>ruǎn</a:t>
            </a:r>
            <a:endParaRPr lang="en-US" sz="4800" dirty="0">
              <a:solidFill>
                <a:srgbClr val="FF0000"/>
              </a:solidFill>
              <a:latin typeface="Arial" pitchFamily="34" charset="0"/>
              <a:ea typeface="華康窄注音(標楷W5)" pitchFamily="66" charset="-12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71934" y="2714620"/>
            <a:ext cx="4031873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車</a:t>
            </a:r>
            <a:r>
              <a:rPr lang="en-US" altLang="zh-TW" sz="120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12000" dirty="0" smtClean="0">
                <a:latin typeface="標楷體" pitchFamily="65" charset="-120"/>
                <a:ea typeface="標楷體" pitchFamily="65" charset="-120"/>
              </a:rPr>
              <a:t>欠</a:t>
            </a:r>
            <a:endParaRPr lang="en-US" sz="1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71744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785786" y="5214950"/>
            <a:ext cx="15001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soft 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8992" y="5286388"/>
            <a:ext cx="2714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latin typeface="華康標楷W5注音" pitchFamily="66" charset="-120"/>
                <a:ea typeface="華康標楷W5注音" pitchFamily="66" charset="-120"/>
              </a:rPr>
              <a:t>軟糖</a:t>
            </a:r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 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pic>
        <p:nvPicPr>
          <p:cNvPr id="18434" name="Picture 2" descr="http://t1.gstatic.com/images?q=tbn:LkeNwqpQVrdeYM:http://byfiles.storage.live.com/y1pOJnwSoMdxfz8l5OUPbkFUinCP--IaJejg-Ty4xR7ZGIUJvqv9fTK8GpvNyvxsjmaj7HlrZJI3ao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81883" y="285728"/>
            <a:ext cx="1662117" cy="1848524"/>
          </a:xfrm>
          <a:prstGeom prst="rect">
            <a:avLst/>
          </a:prstGeom>
          <a:noFill/>
        </p:spPr>
      </p:pic>
      <p:pic>
        <p:nvPicPr>
          <p:cNvPr id="18436" name="Picture 4" descr="http://t0.gstatic.com/images?q=tbn:CetcH2-POooB8M:http://farm4.static.flickr.com/3283/2442085122_2d2e0edd17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46" y="4786322"/>
            <a:ext cx="2399118" cy="1771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810985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488" y="4000504"/>
            <a:ext cx="142876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14876" y="4000504"/>
            <a:ext cx="142876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16" y="4000504"/>
            <a:ext cx="142876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6578" y="2428868"/>
            <a:ext cx="142876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2428868"/>
            <a:ext cx="142876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86050" y="2357430"/>
            <a:ext cx="142876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28662" y="2428868"/>
            <a:ext cx="142876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3929066"/>
            <a:ext cx="150019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71472" y="714356"/>
            <a:ext cx="8143932" cy="186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000" dirty="0" smtClean="0">
                <a:latin typeface="華康標楷W5注音" pitchFamily="66" charset="-120"/>
                <a:ea typeface="華康標楷W5注音" pitchFamily="66" charset="-120"/>
              </a:rPr>
              <a:t>這條被子</a:t>
            </a:r>
            <a:r>
              <a:rPr lang="zh-TW" altLang="en-US" sz="4000" u="sng" dirty="0" smtClean="0">
                <a:latin typeface="華康標楷W5注音" pitchFamily="66" charset="-120"/>
                <a:ea typeface="華康標楷W5注音" pitchFamily="66" charset="-120"/>
              </a:rPr>
              <a:t>        </a:t>
            </a:r>
            <a:r>
              <a:rPr lang="zh-TW" altLang="en-US" sz="4000" dirty="0" smtClean="0">
                <a:latin typeface="華康標楷W5注音" pitchFamily="66" charset="-120"/>
                <a:ea typeface="華康標楷W5注音" pitchFamily="66" charset="-120"/>
              </a:rPr>
              <a:t>綿綿的，</a:t>
            </a:r>
            <a:endParaRPr lang="en-US" altLang="zh-TW" sz="4000" dirty="0" smtClean="0">
              <a:latin typeface="華康標楷W5注音" pitchFamily="66" charset="-120"/>
              <a:ea typeface="華康標楷W5注音" pitchFamily="66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000" dirty="0" smtClean="0">
                <a:latin typeface="華康標楷W5注音" pitchFamily="66" charset="-120"/>
                <a:ea typeface="華康標楷W5注音" pitchFamily="66" charset="-120"/>
              </a:rPr>
              <a:t>蓋在身上一定很舒服</a:t>
            </a:r>
            <a:r>
              <a:rPr lang="zh-TW" altLang="en-US" sz="4400" dirty="0" smtClean="0">
                <a:latin typeface="華康標楷W5注音" pitchFamily="66" charset="-120"/>
                <a:ea typeface="華康標楷W5注音" pitchFamily="66" charset="-120"/>
              </a:rPr>
              <a:t>。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3000372"/>
            <a:ext cx="8143932" cy="2713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000" dirty="0" smtClean="0">
                <a:latin typeface="華康標楷W5注音" pitchFamily="66" charset="-120"/>
                <a:ea typeface="華康標楷W5注音" pitchFamily="66" charset="-120"/>
              </a:rPr>
              <a:t>等我</a:t>
            </a:r>
            <a:r>
              <a:rPr lang="zh-TW" altLang="en-US" sz="4000" dirty="0" smtClean="0">
                <a:latin typeface="華康標楷W5破音一" pitchFamily="66" charset="-120"/>
                <a:ea typeface="華康標楷W5破音一" pitchFamily="66" charset="-120"/>
              </a:rPr>
              <a:t>長</a:t>
            </a:r>
            <a:r>
              <a:rPr lang="zh-TW" altLang="en-US" sz="4000" dirty="0" smtClean="0">
                <a:latin typeface="華康標楷W5注音" pitchFamily="66" charset="-120"/>
                <a:ea typeface="華康標楷W5注音" pitchFamily="66" charset="-120"/>
              </a:rPr>
              <a:t>大我要當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sz="4000" dirty="0" smtClean="0">
                <a:latin typeface="華康標楷W5注音" pitchFamily="66" charset="-120"/>
                <a:ea typeface="華康標楷W5注音" pitchFamily="66" charset="-120"/>
              </a:rPr>
              <a:t>個設計電腦遊戲 </a:t>
            </a:r>
            <a:r>
              <a:rPr lang="zh-TW" altLang="en-US" sz="4000" u="sng" dirty="0" smtClean="0">
                <a:latin typeface="華康標楷W5注音" pitchFamily="66" charset="-120"/>
                <a:ea typeface="華康標楷W5注音" pitchFamily="66" charset="-120"/>
              </a:rPr>
              <a:t>         </a:t>
            </a:r>
            <a:r>
              <a:rPr lang="zh-TW" altLang="en-US" sz="4000" dirty="0" smtClean="0">
                <a:latin typeface="華康標楷W5注音" pitchFamily="66" charset="-120"/>
                <a:ea typeface="華康標楷W5注音" pitchFamily="66" charset="-120"/>
              </a:rPr>
              <a:t>的工程師。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285728"/>
            <a:ext cx="9001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拼音  </a:t>
            </a:r>
            <a:r>
              <a:rPr lang="en-US" sz="5400" dirty="0" smtClean="0"/>
              <a:t>spell</a:t>
            </a: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sz="7200" dirty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1802" y="2643182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solidFill>
                  <a:srgbClr val="FF0000"/>
                </a:solidFill>
                <a:latin typeface="華康窄注音(標楷W5)" pitchFamily="66" charset="-120"/>
                <a:ea typeface="華康窄注音(標楷W5)" pitchFamily="66" charset="-120"/>
              </a:rPr>
              <a:t>拼</a:t>
            </a:r>
            <a:endParaRPr lang="en-US" sz="9600" dirty="0">
              <a:solidFill>
                <a:srgbClr val="FF0000"/>
              </a:solidFill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5852" y="1785926"/>
            <a:ext cx="1143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err="1" smtClean="0"/>
              <a:t>pīn</a:t>
            </a:r>
            <a:endParaRPr lang="en-US" sz="4800" dirty="0">
              <a:solidFill>
                <a:srgbClr val="FF0000"/>
              </a:solidFill>
              <a:latin typeface="Arial" pitchFamily="34" charset="0"/>
              <a:ea typeface="華康窄注音(標楷W5)" pitchFamily="66" charset="-12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71934" y="2714620"/>
            <a:ext cx="4031873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打</a:t>
            </a:r>
            <a:r>
              <a:rPr lang="en-US" altLang="zh-TW" sz="120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12000" dirty="0" smtClean="0">
                <a:latin typeface="標楷體" pitchFamily="65" charset="-120"/>
                <a:ea typeface="標楷體" pitchFamily="65" charset="-120"/>
              </a:rPr>
              <a:t>并</a:t>
            </a:r>
            <a:endParaRPr lang="en-US" sz="1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71744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4857752" y="3143248"/>
            <a:ext cx="714380" cy="12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8501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拼</a:t>
            </a:r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圖   </a:t>
            </a:r>
            <a:r>
              <a:rPr lang="en-US" altLang="zh-TW" sz="5400" dirty="0" smtClean="0">
                <a:latin typeface="華康標楷W5注音" pitchFamily="66" charset="-120"/>
                <a:ea typeface="華康標楷W5注音" pitchFamily="66" charset="-120"/>
              </a:rPr>
              <a:t>puzzle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143380"/>
            <a:ext cx="8358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拼</a:t>
            </a:r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字   </a:t>
            </a:r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spelling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2143116"/>
            <a:ext cx="88582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拼</a:t>
            </a:r>
            <a:r>
              <a:rPr lang="zh-TW" altLang="en-US" sz="4400" dirty="0" smtClean="0">
                <a:latin typeface="華康標楷W5注音" pitchFamily="66" charset="-120"/>
                <a:ea typeface="華康標楷W5注音" pitchFamily="66" charset="-120"/>
              </a:rPr>
              <a:t>起來  </a:t>
            </a:r>
            <a:endParaRPr lang="en-US" altLang="zh-TW" sz="4400" dirty="0" smtClean="0">
              <a:latin typeface="華康標楷W5注音" pitchFamily="66" charset="-120"/>
              <a:ea typeface="華康標楷W5注音" pitchFamily="66" charset="-120"/>
            </a:endParaRPr>
          </a:p>
          <a:p>
            <a:r>
              <a:rPr lang="en-US" sz="4400" dirty="0" smtClean="0"/>
              <a:t>together; piece together</a:t>
            </a:r>
            <a:endParaRPr lang="en-US" altLang="zh-TW" sz="4400" dirty="0" smtClean="0">
              <a:latin typeface="華康標楷W5注音" pitchFamily="66" charset="-120"/>
              <a:ea typeface="華康標楷W5注音" pitchFamily="66" charset="-120"/>
            </a:endParaRPr>
          </a:p>
        </p:txBody>
      </p:sp>
      <p:pic>
        <p:nvPicPr>
          <p:cNvPr id="40962" name="Picture 2" descr="http://t1.gstatic.com/images?q=tbn:MfyROp8zCQY38M:http://farm1.static.flickr.com/214/525179403_a7f3dac6d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285728"/>
            <a:ext cx="1571636" cy="1571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34290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0" dirty="0" smtClean="0">
                <a:latin typeface="標楷體" pitchFamily="65" charset="-120"/>
                <a:ea typeface="標楷體" pitchFamily="65" charset="-120"/>
              </a:rPr>
              <a:t>敬</a:t>
            </a:r>
            <a:endParaRPr lang="en-US" sz="20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0694" y="3500438"/>
            <a:ext cx="34290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馬</a:t>
            </a:r>
            <a:endParaRPr lang="en-US" sz="20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8501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拼拼看這是什麼字</a:t>
            </a:r>
            <a:r>
              <a:rPr lang="en-US" altLang="zh-TW" sz="3600" dirty="0" smtClean="0">
                <a:latin typeface="華康標楷W5注音" pitchFamily="66" charset="-120"/>
                <a:ea typeface="華康標楷W5注音" pitchFamily="66" charset="-120"/>
              </a:rPr>
              <a:t>?</a:t>
            </a:r>
            <a:endParaRPr lang="en-US" sz="3600" dirty="0">
              <a:latin typeface="華康標楷W5注音" pitchFamily="66" charset="-120"/>
              <a:ea typeface="華康標楷W5注音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604 0.11055 C -0.17656 0.10499 -0.14739 0.10684 -0.21371 0.10869 C -0.25225 0.11702 -0.29028 0.10546 -0.32847 0.10222 C -0.32482 0.08696 -0.3217 0.07192 -0.31979 0.0562 C -0.31823 0.02752 -0.31753 0.0266 -0.31979 -0.00786 C -0.32014 -0.01341 -0.32222 -0.02452 -0.32222 -0.02428 C -0.32135 -0.08372 -0.321 -0.10685 -0.31493 -0.15587 C -0.31528 -0.17507 -0.31545 -0.19427 -0.31614 -0.21346 C -0.31614 -0.21531 -0.31684 -0.22017 -0.31736 -0.21855 C -0.31823 -0.216 -0.31736 -0.213 -0.31736 -0.21022 " pathEditMode="relative" rAng="0" ptsTypes="fffffffff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04"/>
            <a:ext cx="34290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車</a:t>
            </a:r>
            <a:endParaRPr lang="en-US" sz="20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72198" y="3687901"/>
            <a:ext cx="34290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0" dirty="0" smtClean="0">
                <a:latin typeface="標楷體" pitchFamily="65" charset="-120"/>
                <a:ea typeface="標楷體" pitchFamily="65" charset="-120"/>
              </a:rPr>
              <a:t>欠</a:t>
            </a:r>
            <a:endParaRPr lang="en-US" sz="20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04 0.0074 -0.00209 0.01434 -0.00382 0.0215 C -0.00799 0.09551 0.00677 0.17992 -0.01372 0.25162 C -0.0132 0.25485 -0.01389 0.25878 -0.01233 0.26156 C -0.01129 0.26341 -0.0092 0.26318 -0.00747 0.26318 C 0.00486 0.26318 0.01719 0.26202 0.02951 0.26156 C 0.04496 0.25902 0.05555 0.25763 0.07274 0.25647 C 0.09427 0.25185 0.1151 0.25092 0.13698 0.25 C 0.16632 0.25138 0.19548 0.25254 0.22465 0.25647 C 0.2276 0.25601 0.23038 0.25555 0.23333 0.25485 C 0.23455 0.25462 0.23698 0.25323 0.23698 0.25323 " pathEditMode="relative" ptsTypes="ffffffffff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097 0.11054 C -0.09444 0.0969 -0.19583 0.10384 -0.22673 0.10245 C -0.23663 0.10199 -0.24653 0.10129 -0.25642 0.10083 C -0.26024 0.09551 -0.26146 0.08811 -0.2625 0.08094 C -0.26337 0.07447 -0.26493 0.06128 -0.26493 0.06152 C -0.26406 0.02081 -0.26475 -0.02058 -0.25885 -0.06036 C -0.25764 -0.07586 -0.25555 -0.09089 -0.25382 -0.10638 C -0.25208 -0.14662 -0.24896 -0.1864 -0.24896 -0.22664 " pathEditMode="relative" rAng="0" ptsTypes="fffffffA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57884" y="-285776"/>
            <a:ext cx="34290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金</a:t>
            </a:r>
            <a:endParaRPr lang="en-US" sz="20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14346" y="3687901"/>
            <a:ext cx="34290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0" dirty="0" smtClean="0">
                <a:latin typeface="標楷體" pitchFamily="65" charset="-120"/>
                <a:ea typeface="標楷體" pitchFamily="65" charset="-120"/>
              </a:rPr>
              <a:t>建</a:t>
            </a:r>
            <a:endParaRPr lang="en-US" sz="20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705 -0.06221 C -0.15695 -0.0673 -0.1698 -0.06638 -0.17987 -0.0673 C -0.19375 -0.06684 -0.20782 -0.06707 -0.22171 -0.06568 C -0.22917 -0.06499 -0.23681 -0.05921 -0.24445 -0.05898 C -0.2757 -0.05782 -0.30695 -0.05782 -0.3382 -0.05713 C -0.35122 -0.05134 -0.3665 -0.05065 -0.37987 -0.0488 C -0.43282 -0.05065 -0.48247 -0.0525 -0.53438 -0.0606 C -0.55296 -0.06661 -0.57257 -0.06291 -0.59132 -0.05898 C -0.60435 -0.05296 -0.61841 -0.04811 -0.63178 -0.04371 C -0.64775 -0.04464 -0.6606 -0.04672 -0.67605 -0.0488 C -0.69896 -0.04672 -0.69219 -0.05134 -0.70139 -0.03354 C -0.70348 -0.01943 -0.70521 -0.00578 -0.70643 0.00855 C -0.70695 0.01526 -0.70712 0.02197 -0.70782 0.02867 C -0.70834 0.03446 -0.71025 0.04556 -0.71025 0.04579 C -0.71094 0.05943 -0.71077 0.07446 -0.71407 0.08788 C -0.71372 0.13459 -0.71372 0.18108 -0.71285 0.2278 C -0.71268 0.23751 -0.71146 0.24699 -0.71025 0.25647 C -0.7099 0.25994 -0.70782 0.26665 -0.70782 0.26688 C -0.7066 0.28307 -0.70504 0.29903 -0.704 0.31545 C -0.70348 0.34042 -0.70365 0.36609 -0.70261 0.3913 C -0.70244 0.39662 -0.69688 0.42437 -0.69254 0.42507 C -0.68282 0.42645 -0.6731 0.42622 -0.66337 0.42668 C -0.64896 0.4283 -0.63455 0.43039 -0.62032 0.43339 C -0.58542 0.43177 -0.55174 0.42645 -0.51667 0.42507 C -0.49931 0.42229 -0.48212 0.41905 -0.46476 0.41651 C -0.46094 0.41605 -0.4533 0.41489 -0.4533 0.41512 C -0.4356 0.40911 -0.42865 0.4098 -0.40643 0.4098 " pathEditMode="relative" rAng="0" ptsTypes="ffffffffffffffffffffffffff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" y="24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86 -0.21462 C -0.10451 -0.22711 -0.10434 -0.23936 -0.10364 -0.25185 C -0.10347 -0.25347 -0.09982 -0.26341 -0.09982 -0.26365 C -0.09722 -0.27243 -0.096 -0.28192 -0.0934 -0.2907 C -0.09114 -0.2981 -0.0901 -0.30643 -0.08837 -0.31406 C -0.08767 -0.31753 -0.08593 -0.32493 -0.08593 -0.32424 C -0.08472 -0.34251 -0.08159 -0.3617 -0.08455 -0.37997 C -0.08507 -0.38367 -0.08732 -0.38529 -0.08837 -0.38853 C -0.09166 -0.39824 -0.09166 -0.40564 -0.096 -0.41351 C -0.09861 -0.42415 -0.1033 -0.4334 -0.10607 -0.44403 C -0.10694 -0.44727 -0.10781 -0.45074 -0.10868 -0.45398 C -0.10903 -0.4556 -0.10989 -0.45907 -0.10989 -0.45884 C -0.1092 -0.48219 -0.11284 -0.49514 -0.10364 -0.51133 C -0.10104 -0.52452 -0.09514 -0.534 -0.08975 -0.5451 C -0.08871 -0.54764 -0.08715 -0.54949 -0.08593 -0.55181 C -0.0842 -0.55527 -0.08073 -0.56198 -0.08073 -0.56175 C -0.08038 -0.56383 -0.08021 -0.56568 -0.07951 -0.56707 C -0.07812 -0.57077 -0.07569 -0.57354 -0.07448 -0.57724 C -0.07361 -0.57979 -0.07396 -0.58279 -0.07326 -0.58557 C -0.07239 -0.58904 -0.06979 -0.59413 -0.06823 -0.59736 C -0.06562 -0.61008 -0.0625 -0.62304 -0.06059 -0.63622 C -0.06093 -0.64755 -0.06111 -0.65865 -0.0618 -0.66998 C -0.0625 -0.68039 -0.07222 -0.68363 -0.07708 -0.6901 C -0.07656 -0.69172 -0.07691 -0.69427 -0.07569 -0.69519 C -0.07222 -0.6975 -0.06441 -0.69866 -0.06441 -0.69843 C -0.04583 -0.69797 -0.02725 -0.69773 -0.00868 -0.69681 C 0.00104 -0.69635 0.02049 -0.69195 0.02049 -0.69172 C 0.04584 -0.68201 0.07084 -0.66883 0.09636 -0.65981 C 0.09931 -0.65888 0.10209 -0.65888 0.10521 -0.65819 C 0.10851 -0.65726 0.11198 -0.65611 0.11545 -0.65472 C 0.13004 -0.64917 0.14462 -0.64131 0.1592 -0.63784 C 0.19358 -0.62974 0.22917 -0.6265 0.26354 -0.62095 C 0.29167 -0.61633 0.31979 -0.60847 0.34827 -0.60592 C 0.37882 -0.59852 0.40972 -0.60477 0.43941 -0.61425 C 0.44462 -0.61795 0.44861 -0.61934 0.45469 -0.62095 C 0.46424 -0.62743 0.47587 -0.62859 0.48611 -0.63275 C 0.53698 -0.6531 0.59271 -0.64732 0.64445 -0.64801 C 0.65174 -0.6494 0.65868 -0.65148 0.6658 -0.6531 C 0.70243 -0.65218 0.72014 -0.65102 0.75087 -0.64801 C 0.75608 -0.6457 0.76025 -0.64408 0.76597 -0.64292 C 0.77396 -0.63737 0.78316 -0.63784 0.79132 -0.63275 C 0.80122 -0.6265 0.81094 -0.61864 0.8217 -0.61425 C 0.82413 -0.60315 0.82657 -0.59158 0.82934 -0.58048 C 0.83143 -0.55897 0.83021 -0.53654 0.82657 -0.5148 C 0.8257 -0.49168 0.82535 -0.46855 0.82292 -0.44588 C 0.8224 -0.36725 0.86459 -0.23219 0.79011 -0.22803 C 0.77275 -0.22711 0.75556 -0.22687 0.7382 -0.22641 C 0.72969 -0.22271 0.72448 -0.2204 0.71545 -0.21809 C 0.7092 -0.21254 0.70313 -0.21277 0.69636 -0.20976 C 0.65903 -0.19242 0.6283 -0.19542 0.58629 -0.1945 C 0.56719 -0.19311 0.55243 -0.1938 0.5342 -0.19773 C 0.51615 -0.19473 0.49809 -0.19103 0.47969 -0.18941 C 0.47153 -0.18663 0.47639 -0.18756 0.46476 -0.18756 " pathEditMode="relative" rAng="0" ptsTypes="ffffffffffffffffffffffffffffffffffffffffffffffffffff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" y="-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42852"/>
            <a:ext cx="34290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0" dirty="0" smtClean="0">
                <a:latin typeface="標楷體" pitchFamily="65" charset="-120"/>
                <a:ea typeface="標楷體" pitchFamily="65" charset="-120"/>
              </a:rPr>
              <a:t>般</a:t>
            </a:r>
            <a:endParaRPr lang="en-US" sz="20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976" y="1928802"/>
            <a:ext cx="34290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皿</a:t>
            </a:r>
            <a:endParaRPr lang="en-US" sz="20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604 0 " pathEditMode="relative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0046 L -0.35972 -0.0018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4290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0" dirty="0" smtClean="0">
                <a:latin typeface="標楷體" pitchFamily="65" charset="-120"/>
                <a:ea typeface="標楷體" pitchFamily="65" charset="-120"/>
              </a:rPr>
              <a:t>次</a:t>
            </a:r>
            <a:endParaRPr lang="en-US" sz="20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3571876"/>
            <a:ext cx="34290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貝</a:t>
            </a:r>
            <a:endParaRPr lang="en-US" sz="20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6327E-6 L 0.21024 -0.2726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2"/>
      <p:bldP spid="3" grpId="0"/>
      <p:bldP spid="3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4290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言</a:t>
            </a:r>
            <a:endParaRPr lang="en-US" sz="20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976" y="3687901"/>
            <a:ext cx="34290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0" dirty="0" smtClean="0">
                <a:latin typeface="標楷體" pitchFamily="65" charset="-120"/>
                <a:ea typeface="標楷體" pitchFamily="65" charset="-120"/>
              </a:rPr>
              <a:t>寸</a:t>
            </a:r>
            <a:endParaRPr lang="en-US" sz="20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7567E-6 L -0.18108 -0.2282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4290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禾</a:t>
            </a:r>
            <a:endParaRPr lang="en-US" sz="20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7884" y="0"/>
            <a:ext cx="34290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0" dirty="0" smtClean="0">
                <a:latin typeface="標楷體" pitchFamily="65" charset="-120"/>
                <a:ea typeface="標楷體" pitchFamily="65" charset="-120"/>
              </a:rPr>
              <a:t>斗</a:t>
            </a:r>
            <a:endParaRPr lang="en-US" sz="20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4.81036E-6 L 0.19444 -0.0039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-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538" y="142852"/>
            <a:ext cx="5077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我教爺爺用電腦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TextBox 2">
            <a:hlinkClick r:id="rId2" action="ppaction://hlinkfile"/>
          </p:cNvPr>
          <p:cNvSpPr txBox="1"/>
          <p:nvPr/>
        </p:nvSpPr>
        <p:spPr>
          <a:xfrm>
            <a:off x="357158" y="1214422"/>
            <a:ext cx="861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 action="ppaction://hlinkfile"/>
              </a:rPr>
              <a:t>You are going to hear a paragraph. After the paragraph is read, you will be asked to answer the following questions. You may take notes in Chinese or English</a:t>
            </a:r>
            <a:r>
              <a:rPr lang="en-US" altLang="zh-TW" sz="3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 action="ppaction://hlinkfile"/>
              </a:rPr>
              <a:t>. </a:t>
            </a:r>
            <a:endParaRPr lang="en-US" altLang="zh-TW" sz="3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3000372"/>
            <a:ext cx="8610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友友家裡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誰不會用電腦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友友每天利用電腦做什麼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為什麼英文電腦可以打中文呢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爺爺跟誰學電腦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85794"/>
            <a:ext cx="34290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0" dirty="0" smtClean="0">
                <a:latin typeface="標楷體" pitchFamily="65" charset="-120"/>
                <a:ea typeface="標楷體" pitchFamily="65" charset="-120"/>
              </a:rPr>
              <a:t>禾</a:t>
            </a:r>
            <a:endParaRPr lang="en-US" sz="200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1428736"/>
            <a:ext cx="1035488" cy="2644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6 -2.14616E-6 L 0.24705 -0.00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-2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91 -0.01665 L -0.30591 -0.0166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-214338"/>
            <a:ext cx="34290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0" dirty="0" smtClean="0">
                <a:latin typeface="標楷體" pitchFamily="65" charset="-120"/>
                <a:ea typeface="標楷體" pitchFamily="65" charset="-120"/>
              </a:rPr>
              <a:t>垂</a:t>
            </a:r>
            <a:endParaRPr lang="en-US" sz="200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421502"/>
            <a:ext cx="1500198" cy="3436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1878E-6 L -0.00139 0.258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2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39593E-6 L -1.66667E-6 -0.2909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00694" y="3500438"/>
            <a:ext cx="34290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0" dirty="0" smtClean="0">
                <a:latin typeface="標楷體" pitchFamily="65" charset="-120"/>
                <a:ea typeface="標楷體" pitchFamily="65" charset="-120"/>
              </a:rPr>
              <a:t>安</a:t>
            </a:r>
            <a:endParaRPr lang="en-US" sz="200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1428760" cy="2987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6.93802E-7 C 0.00122 -0.04094 0.00157 -0.08719 0.00486 -0.12674 C 0.00695 -0.17715 0.0092 -0.23011 0.00365 -0.27891 C 0.0033 -0.28978 0.00243 -0.30088 0.00243 -0.31152 C 0.00243 -0.32377 0.00434 -0.33603 0.00365 -0.3476 C 0.00347 -0.35176 0.00139 -0.35338 -2.5E-6 -0.35476 C -0.00781 -0.36286 -0.0184 -0.36402 -0.02604 -0.3661 C -0.03489 -0.37118 -0.04427 -0.3802 -0.05312 -0.3839 C -0.06788 -0.38945 -0.08281 -0.39154 -0.09757 -0.39847 C -0.12517 -0.39755 -0.15278 -0.39755 -0.18038 -0.39501 C -0.1993 -0.39339 -0.21545 -0.35847 -0.23472 -0.35847 " pathEditMode="relative" rAng="0" ptsTypes="ffffffffffA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" y="-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285728"/>
            <a:ext cx="9001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latin typeface="華康標楷W5注音" pitchFamily="66" charset="-120"/>
                <a:ea typeface="華康標楷W5注音" pitchFamily="66" charset="-120"/>
              </a:rPr>
              <a:t>科</a:t>
            </a:r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技 </a:t>
            </a:r>
            <a:r>
              <a:rPr lang="en-US" altLang="zh-TW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science and technology</a:t>
            </a:r>
            <a:endParaRPr lang="en-US" altLang="zh-TW" sz="3600" dirty="0" smtClean="0">
              <a:solidFill>
                <a:srgbClr val="FF0000"/>
              </a:solidFill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86050" y="2857496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solidFill>
                  <a:srgbClr val="FF0000"/>
                </a:solidFill>
                <a:latin typeface="華康窄注音(標楷W5)" pitchFamily="66" charset="-120"/>
                <a:ea typeface="華康窄注音(標楷W5)" pitchFamily="66" charset="-120"/>
              </a:rPr>
              <a:t>計</a:t>
            </a:r>
            <a:endParaRPr lang="en-US" sz="9600" dirty="0">
              <a:solidFill>
                <a:srgbClr val="FF0000"/>
              </a:solidFill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7224" y="1571612"/>
            <a:ext cx="1143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err="1" smtClean="0"/>
              <a:t>jì</a:t>
            </a:r>
            <a:endParaRPr lang="en-US" sz="4800" dirty="0">
              <a:solidFill>
                <a:srgbClr val="FF0000"/>
              </a:solidFill>
              <a:latin typeface="Arial" pitchFamily="34" charset="0"/>
              <a:ea typeface="華康窄注音(標楷W5)" pitchFamily="66" charset="-12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00496" y="2285992"/>
            <a:ext cx="44291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0" dirty="0" smtClean="0">
                <a:latin typeface="標楷體" pitchFamily="65" charset="-120"/>
                <a:ea typeface="標楷體" pitchFamily="65" charset="-120"/>
              </a:rPr>
              <a:t>技</a:t>
            </a:r>
            <a:r>
              <a:rPr lang="en-US" altLang="zh-TW" sz="120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12000" dirty="0" smtClean="0">
                <a:latin typeface="標楷體" pitchFamily="65" charset="-120"/>
                <a:ea typeface="標楷體" pitchFamily="65" charset="-120"/>
              </a:rPr>
              <a:t>支</a:t>
            </a:r>
            <a:endParaRPr lang="en-US" sz="1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357430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4714876" y="2643182"/>
            <a:ext cx="857256" cy="142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2910" y="5429264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skill; ability; trick; technique: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8596" y="1857364"/>
            <a:ext cx="8286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latin typeface="華康標楷W5注音" pitchFamily="66" charset="-120"/>
                <a:ea typeface="華康標楷W5注音" pitchFamily="66" charset="-120"/>
              </a:rPr>
              <a:t>一技之長 </a:t>
            </a:r>
            <a:endParaRPr lang="en-US" altLang="zh-TW" sz="4400" dirty="0" smtClean="0">
              <a:latin typeface="華康標楷W5注音" pitchFamily="66" charset="-120"/>
              <a:ea typeface="華康標楷W5注音" pitchFamily="66" charset="-120"/>
            </a:endParaRPr>
          </a:p>
          <a:p>
            <a:r>
              <a:rPr lang="en-US" sz="3600" dirty="0" smtClean="0"/>
              <a:t>what one is skilled in; skill</a:t>
            </a:r>
            <a:endParaRPr lang="en-US" sz="36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214290"/>
            <a:ext cx="6643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技術   </a:t>
            </a:r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skill techniques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71480"/>
            <a:ext cx="79296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小李跟著麵包師傅</a:t>
            </a:r>
            <a:endParaRPr lang="en-US" altLang="zh-TW" sz="3600" dirty="0" smtClean="0">
              <a:latin typeface="華康標楷W5注音" pitchFamily="66" charset="-120"/>
              <a:ea typeface="華康標楷W5注音" pitchFamily="66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學得 </a:t>
            </a:r>
            <a:r>
              <a:rPr lang="zh-TW" altLang="en-US" sz="3600" u="sng" dirty="0" smtClean="0">
                <a:latin typeface="華康標楷W5注音" pitchFamily="66" charset="-120"/>
                <a:ea typeface="華康標楷W5注音" pitchFamily="66" charset="-120"/>
              </a:rPr>
              <a:t>                </a:t>
            </a: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  以後</a:t>
            </a:r>
            <a:r>
              <a:rPr lang="zh-TW" altLang="en-US" sz="36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，</a:t>
            </a: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就自己開了一家麵</a:t>
            </a: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包店</a:t>
            </a:r>
            <a:r>
              <a:rPr lang="zh-TW" altLang="en-US" sz="36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。</a:t>
            </a:r>
            <a:endParaRPr lang="en-US" sz="36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3174" y="1357298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一技之長</a:t>
            </a:r>
            <a:endParaRPr lang="en-US" sz="4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4612" y="3714752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技術</a:t>
            </a:r>
            <a:endParaRPr lang="en-US" sz="4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0" y="1500174"/>
            <a:ext cx="864852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r"/>
                <a:tab pos="2636838" algn="ctr"/>
                <a:tab pos="5273675" algn="r"/>
              </a:tabLst>
            </a:pPr>
            <a:r>
              <a:rPr kumimoji="0" lang="zh-TW" altLang="en-US" sz="8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技、記</a:t>
            </a:r>
            <a:r>
              <a:rPr kumimoji="0" lang="zh-TW" altLang="fr-FR" sz="8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0" lang="zh-TW" altLang="en-US" sz="8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、季、紀</a:t>
            </a:r>
            <a:endParaRPr kumimoji="0" lang="zh-TW" altLang="en-US" sz="8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85688" y="1000108"/>
            <a:ext cx="8644030" cy="573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友友家有四個人。爸爸、媽媽和友友都會用電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腦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，只有爺爺不會用。友友每天都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利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用電腦寫作業、上網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查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資料、發電子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郵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件、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討論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功課和玩遊戲。開學前，友友從學校的網站上，查到了「六年級文具用品清單」，再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按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一下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鍵盤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上的打印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鍵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，清單就從打印機印出來了。爺爺看在眼裡，心想，會用電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腦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真方便！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昨天下午，爺爺看見友友在電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腦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上打中文，他大吃一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驚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pPr lvl="0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00232" y="0"/>
            <a:ext cx="5077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我教爺爺用電腦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14282" y="142852"/>
            <a:ext cx="8644030" cy="419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4000"/>
              </a:lnSpc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爺爺說：英文電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腦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怎麼能打中文呢？</a:t>
            </a:r>
            <a:endParaRPr lang="en-US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友友說：電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腦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裡面有中文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軟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件，所以能打中文。您看！我在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鍵盤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上打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拼音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，畫面上就出現一排同音字讓我選，我選好一個字，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按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一下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鍵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，中文字就打出來了。</a:t>
            </a:r>
            <a:endParaRPr lang="en-US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爺爺說：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科技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真是進步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了！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不知道哪家出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版社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有電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腦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工具書。我想買回來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研究研究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sz="36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785794"/>
            <a:ext cx="82868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友友說：爺爺要學電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腦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，我可以幫忙。學電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腦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很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容易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，多練習幾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遍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就行了。</a:t>
            </a:r>
            <a:endParaRPr lang="en-US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爺爺說：我相信你會是個好老師。那要付多少學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費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呢？</a:t>
            </a:r>
            <a:endParaRPr lang="en-US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友友說：不用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不用！爺爺請我吃</a:t>
            </a: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冰淇淋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就行了！</a:t>
            </a:r>
            <a:endParaRPr lang="en-US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爺爺說：好啊！一言為定！</a:t>
            </a:r>
            <a:endParaRPr lang="en-US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爺爺和友友，</a:t>
            </a: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祖孫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二人歡歡喜喜地出門了。</a:t>
            </a:r>
            <a:endParaRPr lang="en-US" altLang="en-US" sz="36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642918"/>
            <a:ext cx="5000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活到老學到老</a:t>
            </a:r>
            <a:endParaRPr 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2214554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請說說看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活到老學到老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的例子</a:t>
            </a:r>
            <a:endParaRPr 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鍵盤</a:t>
            </a: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key board; keypad  </a:t>
            </a:r>
            <a:endParaRPr lang="en-US" sz="3600" dirty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pic>
        <p:nvPicPr>
          <p:cNvPr id="18434" name="Picture 2" descr="http://t2.gstatic.com/images?q=tbn:PQDScvHY0AjPoM:http://www.blogcdn.com/chinese.engadget.com/media/2009/04/ps3keypad_090410_0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714488"/>
            <a:ext cx="2928958" cy="2321473"/>
          </a:xfrm>
          <a:prstGeom prst="rect">
            <a:avLst/>
          </a:prstGeom>
          <a:noFill/>
        </p:spPr>
      </p:pic>
      <p:pic>
        <p:nvPicPr>
          <p:cNvPr id="18436" name="Picture 4" descr="http://t3.gstatic.com/images?q=tbn:clMTQUEQqvaL9M:http://gb.cri.cn/mmsource/images/2009/03/03/ec09030300042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1714488"/>
            <a:ext cx="1928825" cy="1928826"/>
          </a:xfrm>
          <a:prstGeom prst="rect">
            <a:avLst/>
          </a:prstGeom>
          <a:noFill/>
        </p:spPr>
      </p:pic>
      <p:pic>
        <p:nvPicPr>
          <p:cNvPr id="18438" name="Picture 6" descr="http://t1.gstatic.com/images?q=tbn:5u8li3YpxK1w4M:http://eita.smexm.gov.cn/pic/2009225131541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44" y="4572008"/>
            <a:ext cx="2577774" cy="1928826"/>
          </a:xfrm>
          <a:prstGeom prst="rect">
            <a:avLst/>
          </a:prstGeom>
          <a:noFill/>
        </p:spPr>
      </p:pic>
      <p:pic>
        <p:nvPicPr>
          <p:cNvPr id="18440" name="Picture 8" descr="http://t0.gstatic.com/images?q=tbn:GLE8QDt2v_-heM:http://www.creativeideasandalternatives.com/needpianotuning/images/piano%2520keyboard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29322" y="3840141"/>
            <a:ext cx="2928958" cy="2089189"/>
          </a:xfrm>
          <a:prstGeom prst="rect">
            <a:avLst/>
          </a:prstGeom>
          <a:noFill/>
        </p:spPr>
      </p:pic>
      <p:pic>
        <p:nvPicPr>
          <p:cNvPr id="18453" name="Picture 21" descr="visikey computer keyboard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357554" y="4357694"/>
            <a:ext cx="2219321" cy="2219321"/>
          </a:xfrm>
          <a:prstGeom prst="rect">
            <a:avLst/>
          </a:prstGeom>
          <a:noFill/>
        </p:spPr>
      </p:pic>
      <p:sp>
        <p:nvSpPr>
          <p:cNvPr id="27" name="Right Arrow 26"/>
          <p:cNvSpPr/>
          <p:nvPr/>
        </p:nvSpPr>
        <p:spPr>
          <a:xfrm flipH="1">
            <a:off x="5429256" y="6286520"/>
            <a:ext cx="200026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鍵盤</a:t>
            </a: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key board; keypad  </a:t>
            </a:r>
            <a:endParaRPr lang="en-US" sz="3600" dirty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1802" y="2643182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latin typeface="華康窄注音(標楷W5)" pitchFamily="66" charset="-120"/>
                <a:ea typeface="華康窄注音(標楷W5)" pitchFamily="66" charset="-120"/>
              </a:rPr>
              <a:t>件</a:t>
            </a:r>
            <a:endParaRPr lang="en-US" sz="9600" dirty="0"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0100" y="1714488"/>
            <a:ext cx="10951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ji</a:t>
            </a:r>
            <a:r>
              <a:rPr lang="en-US" sz="4800" dirty="0" err="1" smtClean="0">
                <a:solidFill>
                  <a:srgbClr val="FF0000"/>
                </a:solidFill>
              </a:rPr>
              <a:t>à</a:t>
            </a:r>
            <a:r>
              <a:rPr lang="en-US" sz="4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US" sz="4800" dirty="0">
              <a:solidFill>
                <a:srgbClr val="FF0000"/>
              </a:solidFill>
              <a:latin typeface="Arial" pitchFamily="34" charset="0"/>
              <a:ea typeface="華康窄注音(標楷W5)" pitchFamily="66" charset="-120"/>
              <a:cs typeface="Arial" pitchFamily="34" charset="0"/>
            </a:endParaRPr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00306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Rectangle 27"/>
          <p:cNvSpPr/>
          <p:nvPr/>
        </p:nvSpPr>
        <p:spPr>
          <a:xfrm>
            <a:off x="4357686" y="2571744"/>
            <a:ext cx="47863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金</a:t>
            </a:r>
            <a:r>
              <a:rPr lang="en-US" altLang="zh-TW" sz="120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12000" dirty="0" smtClean="0">
                <a:latin typeface="標楷體" pitchFamily="65" charset="-120"/>
                <a:ea typeface="標楷體" pitchFamily="65" charset="-120"/>
              </a:rPr>
              <a:t>建</a:t>
            </a:r>
            <a:r>
              <a:rPr lang="zh-TW" altLang="en-US" sz="1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en-US" sz="1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876</Words>
  <Application>Microsoft Office PowerPoint</Application>
  <PresentationFormat>On-screen Show (4:3)</PresentationFormat>
  <Paragraphs>111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NCACLS</dc:creator>
  <cp:lastModifiedBy>NCACLS</cp:lastModifiedBy>
  <cp:revision>136</cp:revision>
  <dcterms:created xsi:type="dcterms:W3CDTF">2009-09-04T18:49:24Z</dcterms:created>
  <dcterms:modified xsi:type="dcterms:W3CDTF">2010-10-01T18:18:35Z</dcterms:modified>
</cp:coreProperties>
</file>