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notesMasterIdLst>
    <p:notesMasterId r:id="rId17"/>
  </p:notesMasterIdLst>
  <p:sldIdLst>
    <p:sldId id="322" r:id="rId2"/>
    <p:sldId id="360" r:id="rId3"/>
    <p:sldId id="361" r:id="rId4"/>
    <p:sldId id="350" r:id="rId5"/>
    <p:sldId id="339" r:id="rId6"/>
    <p:sldId id="351" r:id="rId7"/>
    <p:sldId id="352" r:id="rId8"/>
    <p:sldId id="358" r:id="rId9"/>
    <p:sldId id="259" r:id="rId10"/>
    <p:sldId id="326" r:id="rId11"/>
    <p:sldId id="353" r:id="rId12"/>
    <p:sldId id="359" r:id="rId13"/>
    <p:sldId id="354" r:id="rId14"/>
    <p:sldId id="355" r:id="rId15"/>
    <p:sldId id="362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38" autoAdjust="0"/>
    <p:restoredTop sz="94714" autoAdjust="0"/>
  </p:normalViewPr>
  <p:slideViewPr>
    <p:cSldViewPr>
      <p:cViewPr varScale="1">
        <p:scale>
          <a:sx n="69" d="100"/>
          <a:sy n="69" d="100"/>
        </p:scale>
        <p:origin x="-139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DF5A09-78D3-4478-92E5-07CA126BC3B8}" type="datetimeFigureOut">
              <a:rPr lang="en-US" smtClean="0"/>
              <a:pPr/>
              <a:t>8/13/2011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3FA5C7-60CD-4145-BB94-9DE1A69665A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E313C-41CF-4F20-9FA1-1783757338BD}" type="datetimeFigureOut">
              <a:rPr lang="en-US" smtClean="0"/>
              <a:pPr/>
              <a:t>8/13/2011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C6CC0-54BD-48D9-A761-5C99F03DDA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E313C-41CF-4F20-9FA1-1783757338BD}" type="datetimeFigureOut">
              <a:rPr lang="en-US" smtClean="0"/>
              <a:pPr/>
              <a:t>8/13/2011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C6CC0-54BD-48D9-A761-5C99F03DDA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E313C-41CF-4F20-9FA1-1783757338BD}" type="datetimeFigureOut">
              <a:rPr lang="en-US" smtClean="0"/>
              <a:pPr/>
              <a:t>8/13/2011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C6CC0-54BD-48D9-A761-5C99F03DDA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E313C-41CF-4F20-9FA1-1783757338BD}" type="datetimeFigureOut">
              <a:rPr lang="en-US" smtClean="0"/>
              <a:pPr/>
              <a:t>8/13/2011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C6CC0-54BD-48D9-A761-5C99F03DDA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E313C-41CF-4F20-9FA1-1783757338BD}" type="datetimeFigureOut">
              <a:rPr lang="en-US" smtClean="0"/>
              <a:pPr/>
              <a:t>8/13/2011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C6CC0-54BD-48D9-A761-5C99F03DDA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E313C-41CF-4F20-9FA1-1783757338BD}" type="datetimeFigureOut">
              <a:rPr lang="en-US" smtClean="0"/>
              <a:pPr/>
              <a:t>8/13/2011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C6CC0-54BD-48D9-A761-5C99F03DDA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E313C-41CF-4F20-9FA1-1783757338BD}" type="datetimeFigureOut">
              <a:rPr lang="en-US" smtClean="0"/>
              <a:pPr/>
              <a:t>8/13/2011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C6CC0-54BD-48D9-A761-5C99F03DDA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E313C-41CF-4F20-9FA1-1783757338BD}" type="datetimeFigureOut">
              <a:rPr lang="en-US" smtClean="0"/>
              <a:pPr/>
              <a:t>8/13/2011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C6CC0-54BD-48D9-A761-5C99F03DDA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E313C-41CF-4F20-9FA1-1783757338BD}" type="datetimeFigureOut">
              <a:rPr lang="en-US" smtClean="0"/>
              <a:pPr/>
              <a:t>8/13/2011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C6CC0-54BD-48D9-A761-5C99F03DDA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E313C-41CF-4F20-9FA1-1783757338BD}" type="datetimeFigureOut">
              <a:rPr lang="en-US" smtClean="0"/>
              <a:pPr/>
              <a:t>8/13/2011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C6CC0-54BD-48D9-A761-5C99F03DDA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E313C-41CF-4F20-9FA1-1783757338BD}" type="datetimeFigureOut">
              <a:rPr lang="en-US" smtClean="0"/>
              <a:pPr/>
              <a:t>8/13/2011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C6CC0-54BD-48D9-A761-5C99F03DDA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DE313C-41CF-4F20-9FA1-1783757338BD}" type="datetimeFigureOut">
              <a:rPr lang="en-US" smtClean="0"/>
              <a:pPr/>
              <a:t>8/13/2011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BC6CC0-54BD-48D9-A761-5C99F03DDA1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.tw/imgres?imgurl=http://www.nyyad.info/dlfiles/SCFlyer2.jpg&amp;imgrefurl=http://www.nyyad.info/?act=home%7Cpastnews.php&amp;yr=2008&amp;usg=__yrIBQGWk86N4__28LKfvst6lV9Y=&amp;h=1704&amp;w=2406&amp;sz=543&amp;hl=zh-TW&amp;start=43&amp;sig2=5pSM4aob-7XjCeurx8I9ww&amp;um=1&amp;itbs=1&amp;tbnid=rs2sGuQFazeM5M:&amp;tbnh=106&amp;tbnw=150&amp;prev=/images?q=%E4%BA%92%E5%8A%A9%E5%90%88%E4%BD%9C&amp;start=42&amp;um=1&amp;hl=zh-TW&amp;sa=N&amp;rlz=1T4SKPB_enUS330US334&amp;ndsp=21&amp;tbs=isch:1&amp;ei=yquSS-PWC4O6tgPYp4D9Aw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hyperlink" Target="http://www.sinaimg.cn/IT/cr/2007/0816/1355947117.jpg" TargetMode="Externa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.tw/imgres?imgurl=http://www.t6t8.com/uploads/allimg/091223/1129134393-2.jpg&amp;imgrefurl=http://news.t6t8.com/200912/45115_3.html&amp;usg=__uiskx0Kw8vixvB4qsi7plmbByes=&amp;h=341&amp;w=300&amp;sz=74&amp;hl=zh-TW&amp;start=25&amp;sig2=AePfSsxpDu_prosdXtVGRw&amp;itbs=1&amp;tbnid=2Cyo816M4-TMtM:&amp;tbnh=120&amp;tbnw=106&amp;prev=/images?q=%E5%BD%8E%E5%BC%93&amp;start=21&amp;hl=zh-TW&amp;sa=N&amp;gbv=2&amp;ndsp=21&amp;tbs=isch:1&amp;ei=DaOSS6-ZCaOktgP98rH8Aw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28662" y="0"/>
            <a:ext cx="71737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zh-TW" alt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美洲華語第六冊第六課</a:t>
            </a:r>
            <a:endParaRPr 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43042" y="2071678"/>
            <a:ext cx="600236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400" dirty="0" smtClean="0">
                <a:latin typeface="華康標楷W5注音" pitchFamily="66" charset="-120"/>
                <a:ea typeface="華康標楷W5注音" pitchFamily="66" charset="-120"/>
              </a:rPr>
              <a:t>螞蟻和麵包</a:t>
            </a:r>
            <a:endParaRPr lang="en-US" sz="4400" dirty="0">
              <a:latin typeface="華康標楷W5注音" pitchFamily="66" charset="-120"/>
              <a:ea typeface="華康標楷W5注音" pitchFamily="66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928926" y="1428736"/>
            <a:ext cx="800219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9600" dirty="0" smtClean="0">
                <a:latin typeface="華康窄注音(標楷W5)" pitchFamily="66" charset="-120"/>
                <a:ea typeface="華康窄注音(標楷W5)" pitchFamily="66" charset="-120"/>
              </a:rPr>
              <a:t>卻</a:t>
            </a:r>
            <a:endParaRPr lang="en-US" sz="9600" dirty="0">
              <a:latin typeface="華康窄注音(標楷W5)" pitchFamily="66" charset="-120"/>
              <a:ea typeface="華康窄注音(標楷W5)" pitchFamily="66" charset="-12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57224" y="285728"/>
            <a:ext cx="127791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800" dirty="0" err="1" smtClean="0"/>
              <a:t>què</a:t>
            </a:r>
            <a:r>
              <a:rPr lang="en-US" sz="4800" dirty="0" smtClean="0"/>
              <a:t> </a:t>
            </a:r>
            <a:endParaRPr lang="en-US" sz="4800" dirty="0">
              <a:solidFill>
                <a:srgbClr val="FF0000"/>
              </a:solidFill>
              <a:latin typeface="Arial" pitchFamily="34" charset="0"/>
              <a:ea typeface="華康窄注音(標楷W5)" pitchFamily="66" charset="-12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71868" y="714356"/>
            <a:ext cx="350046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600" dirty="0" smtClean="0">
                <a:latin typeface="華康標楷W5注音" pitchFamily="66" charset="-120"/>
                <a:ea typeface="華康標楷W5注音" pitchFamily="66" charset="-120"/>
              </a:rPr>
              <a:t>卩部</a:t>
            </a:r>
            <a:endParaRPr lang="en-US" sz="6600" dirty="0">
              <a:latin typeface="華康標楷W5注音" pitchFamily="66" charset="-120"/>
              <a:ea typeface="華康標楷W5注音" pitchFamily="66" charset="-12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00034" y="4572008"/>
            <a:ext cx="835824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dirty="0" smtClean="0">
                <a:latin typeface="華康標楷W5注音" pitchFamily="66" charset="-120"/>
                <a:ea typeface="華康標楷W5注音" pitchFamily="66" charset="-120"/>
              </a:rPr>
              <a:t>他想向你借西遊記</a:t>
            </a:r>
            <a:r>
              <a:rPr lang="zh-TW" altLang="en-US" sz="3200" dirty="0" smtClean="0">
                <a:solidFill>
                  <a:srgbClr val="FF0000"/>
                </a:solidFill>
                <a:latin typeface="華康標楷W5注音" pitchFamily="66" charset="-120"/>
                <a:ea typeface="華康標楷W5注音" pitchFamily="66" charset="-120"/>
              </a:rPr>
              <a:t>卻</a:t>
            </a:r>
            <a:r>
              <a:rPr lang="zh-TW" altLang="en-US" sz="3200" dirty="0" smtClean="0">
                <a:latin typeface="華康標楷W5注音" pitchFamily="66" charset="-120"/>
                <a:ea typeface="華康標楷W5注音" pitchFamily="66" charset="-120"/>
              </a:rPr>
              <a:t>不好意思開口</a:t>
            </a:r>
            <a:endParaRPr lang="en-US" sz="3200" dirty="0">
              <a:latin typeface="華康標楷W5注音" pitchFamily="66" charset="-120"/>
              <a:ea typeface="華康標楷W5注音" pitchFamily="66" charset="-12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786578" y="3143248"/>
            <a:ext cx="571504" cy="78581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71472" y="3643314"/>
            <a:ext cx="313258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TW" sz="3200" dirty="0" smtClean="0">
                <a:solidFill>
                  <a:prstClr val="black"/>
                </a:solidFill>
                <a:latin typeface="華康標楷W5注音" pitchFamily="66" charset="-120"/>
                <a:ea typeface="華康標楷W5注音" pitchFamily="66" charset="-120"/>
              </a:rPr>
              <a:t>Bake; roast, toast</a:t>
            </a:r>
            <a:endParaRPr lang="en-US" sz="3200" dirty="0">
              <a:solidFill>
                <a:prstClr val="black"/>
              </a:solidFill>
              <a:latin typeface="華康標楷W5注音" pitchFamily="66" charset="-120"/>
              <a:ea typeface="華康標楷W5注音" pitchFamily="66" charset="-12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57620" y="2000240"/>
            <a:ext cx="350046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600" dirty="0" smtClean="0">
                <a:latin typeface="標楷體" pitchFamily="65" charset="-120"/>
                <a:ea typeface="標楷體" pitchFamily="65" charset="-120"/>
              </a:rPr>
              <a:t>谷</a:t>
            </a:r>
            <a:r>
              <a:rPr lang="en-US" altLang="zh-TW" sz="6600" dirty="0" smtClean="0">
                <a:latin typeface="標楷體" pitchFamily="65" charset="-120"/>
                <a:ea typeface="標楷體" pitchFamily="65" charset="-120"/>
              </a:rPr>
              <a:t>+</a:t>
            </a:r>
            <a:r>
              <a:rPr lang="zh-TW" altLang="en-US" sz="66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卩</a:t>
            </a:r>
            <a:endParaRPr lang="en-US" sz="6600" dirty="0">
              <a:latin typeface="華康標楷W5注音" pitchFamily="66" charset="-120"/>
              <a:ea typeface="華康標楷W5注音" pitchFamily="66" charset="-12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71472" y="6215082"/>
            <a:ext cx="80724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形聲從卩谷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dirty="0" smtClean="0">
                <a:latin typeface="華康窄注音(少女W5)" pitchFamily="82" charset="-120"/>
                <a:ea typeface="華康窄注音(少女W5)" pitchFamily="82" charset="-120"/>
              </a:rPr>
              <a:t>噘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聲  節制而退為卻 表示語氣轉折 相當於旦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,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可是  俗字做却</a:t>
            </a:r>
            <a:endParaRPr lang="en-US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214422"/>
            <a:ext cx="238125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62750" y="1214422"/>
            <a:ext cx="238125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928926" y="1428736"/>
            <a:ext cx="800219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9600" dirty="0" smtClean="0">
                <a:latin typeface="華康窄注音(標楷W5)" pitchFamily="66" charset="-120"/>
                <a:ea typeface="華康窄注音(標楷W5)" pitchFamily="66" charset="-120"/>
              </a:rPr>
              <a:t>互</a:t>
            </a:r>
            <a:endParaRPr lang="en-US" sz="9600" dirty="0">
              <a:latin typeface="華康窄注音(標楷W5)" pitchFamily="66" charset="-120"/>
              <a:ea typeface="華康窄注音(標楷W5)" pitchFamily="66" charset="-12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57224" y="285728"/>
            <a:ext cx="97174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4800" dirty="0" err="1" smtClean="0"/>
              <a:t>hù</a:t>
            </a:r>
            <a:r>
              <a:rPr lang="en-US" sz="4800" dirty="0" smtClean="0"/>
              <a:t> </a:t>
            </a:r>
            <a:endParaRPr lang="en-US" sz="4800" dirty="0">
              <a:solidFill>
                <a:srgbClr val="FF0000"/>
              </a:solidFill>
              <a:latin typeface="Arial" pitchFamily="34" charset="0"/>
              <a:ea typeface="華康窄注音(標楷W5)" pitchFamily="66" charset="-12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00430" y="285728"/>
            <a:ext cx="350046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600" dirty="0" smtClean="0">
                <a:solidFill>
                  <a:srgbClr val="FF0000"/>
                </a:solidFill>
                <a:latin typeface="華康標楷W5注音" pitchFamily="66" charset="-120"/>
                <a:ea typeface="華康標楷W5注音" pitchFamily="66" charset="-120"/>
              </a:rPr>
              <a:t>二</a:t>
            </a:r>
            <a:r>
              <a:rPr lang="zh-TW" altLang="en-US" sz="6600" dirty="0" smtClean="0">
                <a:latin typeface="華康標楷W5注音" pitchFamily="66" charset="-120"/>
                <a:ea typeface="華康標楷W5注音" pitchFamily="66" charset="-120"/>
              </a:rPr>
              <a:t>部</a:t>
            </a:r>
            <a:endParaRPr lang="en-US" sz="6600" dirty="0">
              <a:latin typeface="華康標楷W5注音" pitchFamily="66" charset="-120"/>
              <a:ea typeface="華康標楷W5注音" pitchFamily="66" charset="-12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00034" y="4429132"/>
            <a:ext cx="15716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dirty="0" smtClean="0">
                <a:latin typeface="華康標楷W5注音" pitchFamily="66" charset="-120"/>
                <a:ea typeface="華康標楷W5注音" pitchFamily="66" charset="-120"/>
              </a:rPr>
              <a:t>互助 </a:t>
            </a:r>
            <a:endParaRPr lang="en-US" sz="3200" dirty="0">
              <a:latin typeface="華康標楷W5注音" pitchFamily="66" charset="-120"/>
              <a:ea typeface="華康標楷W5注音" pitchFamily="66" charset="-12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786578" y="3143248"/>
            <a:ext cx="571504" cy="78581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14282" y="6488668"/>
            <a:ext cx="85011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象形 收繩的器具 引申相互義  彼此連和之義</a:t>
            </a:r>
            <a:endParaRPr 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71472" y="3643314"/>
            <a:ext cx="333136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TW" sz="3200" dirty="0" smtClean="0">
                <a:solidFill>
                  <a:prstClr val="black"/>
                </a:solidFill>
                <a:latin typeface="華康標楷W5注音" pitchFamily="66" charset="-120"/>
                <a:ea typeface="華康標楷W5注音" pitchFamily="66" charset="-120"/>
              </a:rPr>
              <a:t>Piece; lump; dollar</a:t>
            </a:r>
            <a:endParaRPr lang="en-US" sz="3200" dirty="0">
              <a:solidFill>
                <a:prstClr val="black"/>
              </a:solidFill>
              <a:latin typeface="華康標楷W5注音" pitchFamily="66" charset="-120"/>
              <a:ea typeface="華康標楷W5注音" pitchFamily="66" charset="-120"/>
            </a:endParaRPr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285860"/>
            <a:ext cx="238125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Rectangle 13"/>
          <p:cNvSpPr/>
          <p:nvPr/>
        </p:nvSpPr>
        <p:spPr>
          <a:xfrm>
            <a:off x="500034" y="5214950"/>
            <a:ext cx="75724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dirty="0" smtClean="0">
                <a:solidFill>
                  <a:prstClr val="black"/>
                </a:solidFill>
                <a:latin typeface="華康標楷W5注音" pitchFamily="66" charset="-120"/>
                <a:ea typeface="華康標楷W5注音" pitchFamily="66" charset="-120"/>
              </a:rPr>
              <a:t>互相  </a:t>
            </a:r>
            <a:r>
              <a:rPr lang="zh-TW" altLang="en-US" sz="2400" dirty="0" smtClean="0">
                <a:solidFill>
                  <a:prstClr val="black"/>
                </a:solidFill>
                <a:latin typeface="華康標楷W5注音" pitchFamily="66" charset="-120"/>
                <a:ea typeface="華康標楷W5注音" pitchFamily="66" charset="-120"/>
              </a:rPr>
              <a:t>表示彼此對等的關係</a:t>
            </a:r>
            <a:endParaRPr lang="en-US" sz="2400" dirty="0"/>
          </a:p>
        </p:txBody>
      </p:sp>
      <p:sp>
        <p:nvSpPr>
          <p:cNvPr id="16" name="Rectangle 15"/>
          <p:cNvSpPr/>
          <p:nvPr/>
        </p:nvSpPr>
        <p:spPr>
          <a:xfrm>
            <a:off x="2571736" y="4500570"/>
            <a:ext cx="26468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200" dirty="0" smtClean="0">
                <a:solidFill>
                  <a:prstClr val="black"/>
                </a:solidFill>
                <a:latin typeface="華康標楷W5注音" pitchFamily="66" charset="-120"/>
                <a:ea typeface="華康標楷W5注音" pitchFamily="66" charset="-120"/>
              </a:rPr>
              <a:t>互助合作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285720" y="6072206"/>
            <a:ext cx="88582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TW" altLang="en-US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互相是副詞後面不能接間</a:t>
            </a:r>
            <a:r>
              <a:rPr lang="en-US" altLang="zh-TW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, </a:t>
            </a:r>
            <a:r>
              <a:rPr lang="zh-TW" altLang="en-US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之間 所修示的是雙音節動詞例如互相學習不能說互相學</a:t>
            </a:r>
            <a:endParaRPr lang="en-US" dirty="0">
              <a:solidFill>
                <a:prstClr val="black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6147" name="Picture 3" descr="http://t0.gstatic.com/images?q=tbn:rs2sGuQFazeM5M:http://www.nyyad.info/dlfiles/SCFlyer2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72132" y="1500174"/>
            <a:ext cx="3437112" cy="24288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214313"/>
            <a:ext cx="2928926" cy="2000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65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26" y="214314"/>
            <a:ext cx="3000396" cy="200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65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84341" y="214314"/>
            <a:ext cx="3259659" cy="200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655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" y="2214555"/>
            <a:ext cx="2928925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656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28926" y="2214554"/>
            <a:ext cx="3000396" cy="19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657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29290" y="2214554"/>
            <a:ext cx="3214710" cy="1945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658" name="Picture 1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4143380"/>
            <a:ext cx="2928926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659" name="Picture 1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928927" y="4143380"/>
            <a:ext cx="3000396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7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928926" y="1428736"/>
            <a:ext cx="800219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9600" dirty="0" smtClean="0">
                <a:latin typeface="華康窄注音(標楷W5)" pitchFamily="66" charset="-120"/>
                <a:ea typeface="華康窄注音(標楷W5)" pitchFamily="66" charset="-120"/>
              </a:rPr>
              <a:t>酸</a:t>
            </a:r>
            <a:endParaRPr lang="en-US" sz="9600" dirty="0">
              <a:latin typeface="華康窄注音(標楷W5)" pitchFamily="66" charset="-120"/>
              <a:ea typeface="華康窄注音(標楷W5)" pitchFamily="66" charset="-12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57224" y="285728"/>
            <a:ext cx="307183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 err="1" smtClean="0"/>
              <a:t>suān</a:t>
            </a:r>
            <a:endParaRPr lang="en-US" sz="4800" dirty="0" smtClean="0"/>
          </a:p>
          <a:p>
            <a:pPr lvl="0"/>
            <a:endParaRPr lang="en-US" sz="4800" dirty="0">
              <a:solidFill>
                <a:srgbClr val="FF0000"/>
              </a:solidFill>
              <a:latin typeface="Arial" pitchFamily="34" charset="0"/>
              <a:ea typeface="華康窄注音(標楷W5)" pitchFamily="66" charset="-12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0" y="857232"/>
            <a:ext cx="350046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600" dirty="0" smtClean="0">
                <a:solidFill>
                  <a:srgbClr val="FF0000"/>
                </a:solidFill>
                <a:latin typeface="華康標楷W5注音" pitchFamily="66" charset="-120"/>
                <a:ea typeface="華康標楷W5注音" pitchFamily="66" charset="-120"/>
              </a:rPr>
              <a:t>酉</a:t>
            </a:r>
            <a:r>
              <a:rPr lang="zh-TW" altLang="en-US" sz="6600" dirty="0" smtClean="0">
                <a:latin typeface="華康標楷W5注音" pitchFamily="66" charset="-120"/>
                <a:ea typeface="華康標楷W5注音" pitchFamily="66" charset="-120"/>
              </a:rPr>
              <a:t>部</a:t>
            </a:r>
            <a:endParaRPr lang="en-US" sz="6600" dirty="0">
              <a:latin typeface="華康標楷W5注音" pitchFamily="66" charset="-120"/>
              <a:ea typeface="華康標楷W5注音" pitchFamily="66" charset="-12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71472" y="4572008"/>
            <a:ext cx="17859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dirty="0" smtClean="0">
                <a:latin typeface="華康標楷W5注音" pitchFamily="66" charset="-120"/>
                <a:ea typeface="華康標楷W5注音" pitchFamily="66" charset="-120"/>
              </a:rPr>
              <a:t>酸了</a:t>
            </a:r>
            <a:endParaRPr lang="en-US" sz="3200" dirty="0">
              <a:latin typeface="華康標楷W5注音" pitchFamily="66" charset="-120"/>
              <a:ea typeface="華康標楷W5注音" pitchFamily="66" charset="-12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786578" y="3143248"/>
            <a:ext cx="571504" cy="78581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\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571472" y="3643314"/>
            <a:ext cx="21431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TW" sz="3200" dirty="0" smtClean="0">
                <a:solidFill>
                  <a:prstClr val="black"/>
                </a:solidFill>
                <a:latin typeface="華康標楷W5注音" pitchFamily="66" charset="-120"/>
                <a:ea typeface="華康標楷W5注音" pitchFamily="66" charset="-120"/>
              </a:rPr>
              <a:t>sour; numb </a:t>
            </a:r>
            <a:endParaRPr lang="en-US" sz="3200" dirty="0">
              <a:solidFill>
                <a:prstClr val="black"/>
              </a:solidFill>
              <a:latin typeface="華康標楷W5注音" pitchFamily="66" charset="-120"/>
              <a:ea typeface="華康標楷W5注音" pitchFamily="66" charset="-12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429124" y="2071678"/>
            <a:ext cx="350046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6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酉</a:t>
            </a:r>
            <a:r>
              <a:rPr lang="en-US" altLang="zh-TW" sz="6600" dirty="0" smtClean="0">
                <a:latin typeface="標楷體" pitchFamily="65" charset="-120"/>
                <a:ea typeface="標楷體" pitchFamily="65" charset="-120"/>
              </a:rPr>
              <a:t>+</a:t>
            </a:r>
            <a:r>
              <a:rPr lang="zh-TW" altLang="en-US" sz="6600" dirty="0" smtClean="0">
                <a:latin typeface="標楷體" pitchFamily="65" charset="-120"/>
                <a:ea typeface="標楷體" pitchFamily="65" charset="-120"/>
              </a:rPr>
              <a:t>酸</a:t>
            </a:r>
            <a:endParaRPr lang="en-US" sz="6600" dirty="0">
              <a:latin typeface="華康標楷W5注音" pitchFamily="66" charset="-120"/>
              <a:ea typeface="華康標楷W5注音" pitchFamily="66" charset="-120"/>
            </a:endParaRPr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142984"/>
            <a:ext cx="238125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" name="Rounded Rectangle 20"/>
          <p:cNvSpPr/>
          <p:nvPr/>
        </p:nvSpPr>
        <p:spPr>
          <a:xfrm>
            <a:off x="5786446" y="2285992"/>
            <a:ext cx="357190" cy="78581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14282" y="6198900"/>
            <a:ext cx="54292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 smtClean="0"/>
              <a:t>形聲從酉  酸聲酉為盛酒器</a:t>
            </a:r>
            <a:r>
              <a:rPr lang="en-US" altLang="zh-TW" dirty="0" smtClean="0"/>
              <a:t>, </a:t>
            </a:r>
            <a:r>
              <a:rPr lang="zh-TW" altLang="en-US" dirty="0" smtClean="0"/>
              <a:t>酸為行走貌酒走味而成酸</a:t>
            </a:r>
            <a:endParaRPr lang="en-US" dirty="0"/>
          </a:p>
        </p:txBody>
      </p:sp>
      <p:sp>
        <p:nvSpPr>
          <p:cNvPr id="23" name="Rounded Rectangle 22"/>
          <p:cNvSpPr/>
          <p:nvPr/>
        </p:nvSpPr>
        <p:spPr>
          <a:xfrm>
            <a:off x="3000364" y="6286520"/>
            <a:ext cx="142876" cy="2143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24"/>
          <p:cNvSpPr/>
          <p:nvPr/>
        </p:nvSpPr>
        <p:spPr>
          <a:xfrm>
            <a:off x="1285852" y="6286520"/>
            <a:ext cx="142876" cy="2143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500034" y="5357826"/>
            <a:ext cx="278608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dirty="0" smtClean="0">
                <a:latin typeface="華康標楷W5注音" pitchFamily="66" charset="-120"/>
                <a:ea typeface="華康標楷W5注音" pitchFamily="66" charset="-120"/>
              </a:rPr>
              <a:t>牛奶酸了</a:t>
            </a:r>
            <a:endParaRPr lang="en-US" sz="3200" dirty="0">
              <a:latin typeface="華康標楷W5注音" pitchFamily="66" charset="-120"/>
              <a:ea typeface="華康標楷W5注音" pitchFamily="66" charset="-12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714744" y="5357826"/>
            <a:ext cx="221457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TW" altLang="en-US" sz="3200" dirty="0" smtClean="0">
                <a:solidFill>
                  <a:prstClr val="black"/>
                </a:solidFill>
                <a:latin typeface="華康標楷W5注音" pitchFamily="66" charset="-120"/>
                <a:ea typeface="華康標楷W5注音" pitchFamily="66" charset="-120"/>
              </a:rPr>
              <a:t>腳酸了</a:t>
            </a:r>
            <a:endParaRPr lang="en-US" sz="3200" dirty="0">
              <a:solidFill>
                <a:prstClr val="black"/>
              </a:solidFill>
              <a:latin typeface="華康標楷W5注音" pitchFamily="66" charset="-120"/>
              <a:ea typeface="華康標楷W5注音" pitchFamily="66" charset="-12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786050" y="4572008"/>
            <a:ext cx="14157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3200" dirty="0" smtClean="0">
                <a:solidFill>
                  <a:prstClr val="black"/>
                </a:solidFill>
                <a:latin typeface="華康標楷W5注音" pitchFamily="66" charset="-120"/>
                <a:ea typeface="華康標楷W5注音" pitchFamily="66" charset="-120"/>
              </a:rPr>
              <a:t>酸痛</a:t>
            </a:r>
            <a:endParaRPr lang="en-US" sz="3200" dirty="0">
              <a:solidFill>
                <a:prstClr val="black"/>
              </a:solidFill>
              <a:latin typeface="華康標楷W5注音" pitchFamily="66" charset="-120"/>
              <a:ea typeface="華康標楷W5注音" pitchFamily="66" charset="-120"/>
            </a:endParaRPr>
          </a:p>
        </p:txBody>
      </p:sp>
      <p:pic>
        <p:nvPicPr>
          <p:cNvPr id="5123" name="Picture 3" descr="http://home.so-net.net.tw/eva_pig/taiji-acope/kung-fu/images/silk5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264" y="3357562"/>
            <a:ext cx="2000264" cy="2490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928926" y="1428736"/>
            <a:ext cx="800219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9600" dirty="0" smtClean="0">
                <a:latin typeface="華康窄注音(標楷W5)" pitchFamily="66" charset="-120"/>
                <a:ea typeface="華康窄注音(標楷W5)" pitchFamily="66" charset="-120"/>
              </a:rPr>
              <a:t>腿</a:t>
            </a:r>
            <a:endParaRPr lang="en-US" sz="9600" dirty="0">
              <a:latin typeface="華康窄注音(標楷W5)" pitchFamily="66" charset="-120"/>
              <a:ea typeface="華康窄注音(標楷W5)" pitchFamily="66" charset="-12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57224" y="285728"/>
            <a:ext cx="99097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 err="1" smtClean="0"/>
              <a:t>tuǐ</a:t>
            </a:r>
            <a:r>
              <a:rPr lang="en-US" sz="4800" dirty="0" smtClean="0"/>
              <a:t> </a:t>
            </a:r>
            <a:endParaRPr lang="en-US" sz="4800" dirty="0">
              <a:solidFill>
                <a:srgbClr val="FF0000"/>
              </a:solidFill>
              <a:latin typeface="Arial" pitchFamily="34" charset="0"/>
              <a:ea typeface="華康窄注音(標楷W5)" pitchFamily="66" charset="-12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0" y="857232"/>
            <a:ext cx="350046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600" dirty="0" smtClean="0">
                <a:solidFill>
                  <a:srgbClr val="FF0000"/>
                </a:solidFill>
                <a:latin typeface="華康標楷W5注音" pitchFamily="66" charset="-120"/>
                <a:ea typeface="華康標楷W5注音" pitchFamily="66" charset="-120"/>
              </a:rPr>
              <a:t>肉</a:t>
            </a:r>
            <a:r>
              <a:rPr lang="zh-TW" altLang="en-US" sz="6600" dirty="0" smtClean="0">
                <a:latin typeface="華康標楷W5注音" pitchFamily="66" charset="-120"/>
                <a:ea typeface="華康標楷W5注音" pitchFamily="66" charset="-120"/>
              </a:rPr>
              <a:t>部</a:t>
            </a:r>
            <a:endParaRPr lang="en-US" sz="6600" dirty="0">
              <a:latin typeface="華康標楷W5注音" pitchFamily="66" charset="-120"/>
              <a:ea typeface="華康標楷W5注音" pitchFamily="66" charset="-12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643306" y="5286388"/>
            <a:ext cx="15716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dirty="0" smtClean="0">
                <a:latin typeface="華康標楷W5注音" pitchFamily="66" charset="-120"/>
                <a:ea typeface="華康標楷W5注音" pitchFamily="66" charset="-120"/>
              </a:rPr>
              <a:t>小腿</a:t>
            </a:r>
            <a:endParaRPr lang="en-US" sz="3200" dirty="0">
              <a:latin typeface="華康標楷W5注音" pitchFamily="66" charset="-120"/>
              <a:ea typeface="華康標楷W5注音" pitchFamily="66" charset="-12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786578" y="3143248"/>
            <a:ext cx="571504" cy="78581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\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571472" y="3643314"/>
            <a:ext cx="22860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TW" sz="3200" dirty="0" smtClean="0">
                <a:solidFill>
                  <a:prstClr val="black"/>
                </a:solidFill>
                <a:latin typeface="華康標楷W5注音" pitchFamily="66" charset="-120"/>
                <a:ea typeface="華康標楷W5注音" pitchFamily="66" charset="-120"/>
              </a:rPr>
              <a:t>leg: thigh</a:t>
            </a:r>
            <a:endParaRPr lang="en-US" sz="3200" dirty="0">
              <a:solidFill>
                <a:prstClr val="black"/>
              </a:solidFill>
              <a:latin typeface="華康標楷W5注音" pitchFamily="66" charset="-120"/>
              <a:ea typeface="華康標楷W5注音" pitchFamily="66" charset="-12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429124" y="2071678"/>
            <a:ext cx="350046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600" dirty="0" smtClean="0">
                <a:latin typeface="標楷體" pitchFamily="65" charset="-120"/>
                <a:ea typeface="標楷體" pitchFamily="65" charset="-120"/>
              </a:rPr>
              <a:t>肉</a:t>
            </a:r>
            <a:r>
              <a:rPr lang="en-US" altLang="zh-TW" sz="6600" dirty="0" smtClean="0">
                <a:latin typeface="標楷體" pitchFamily="65" charset="-120"/>
                <a:ea typeface="標楷體" pitchFamily="65" charset="-120"/>
              </a:rPr>
              <a:t>+</a:t>
            </a:r>
            <a:r>
              <a:rPr lang="zh-TW" altLang="en-US" sz="6600" dirty="0" smtClean="0">
                <a:latin typeface="標楷體" pitchFamily="65" charset="-120"/>
                <a:ea typeface="標楷體" pitchFamily="65" charset="-120"/>
              </a:rPr>
              <a:t>退</a:t>
            </a:r>
            <a:endParaRPr lang="en-US" sz="6600" dirty="0">
              <a:latin typeface="華康標楷W5注音" pitchFamily="66" charset="-120"/>
              <a:ea typeface="華康標楷W5注音" pitchFamily="66" charset="-12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57158" y="6215082"/>
            <a:ext cx="50006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 smtClean="0">
                <a:latin typeface="華康標楷W5注音" pitchFamily="66" charset="-120"/>
                <a:ea typeface="華康標楷W5注音" pitchFamily="66" charset="-120"/>
              </a:rPr>
              <a:t>從肉退聲</a:t>
            </a:r>
            <a:endParaRPr lang="en-US" dirty="0">
              <a:latin typeface="華康標楷W5注音" pitchFamily="66" charset="-120"/>
              <a:ea typeface="華康標楷W5注音" pitchFamily="66" charset="-120"/>
            </a:endParaRPr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214422"/>
            <a:ext cx="238125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Rectangle 13"/>
          <p:cNvSpPr/>
          <p:nvPr/>
        </p:nvSpPr>
        <p:spPr>
          <a:xfrm>
            <a:off x="3714744" y="4000504"/>
            <a:ext cx="14157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200" dirty="0" smtClean="0">
                <a:solidFill>
                  <a:prstClr val="black"/>
                </a:solidFill>
                <a:latin typeface="華康標楷W5注音" pitchFamily="66" charset="-120"/>
                <a:ea typeface="華康標楷W5注音" pitchFamily="66" charset="-120"/>
              </a:rPr>
              <a:t>大腿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857224" y="4500570"/>
            <a:ext cx="14157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3200" dirty="0" smtClean="0">
                <a:solidFill>
                  <a:prstClr val="black"/>
                </a:solidFill>
                <a:latin typeface="華康標楷W5注音" pitchFamily="66" charset="-120"/>
                <a:ea typeface="華康標楷W5注音" pitchFamily="66" charset="-120"/>
              </a:rPr>
              <a:t>火腿</a:t>
            </a:r>
            <a:endParaRPr lang="en-US" sz="3200" dirty="0">
              <a:solidFill>
                <a:prstClr val="black"/>
              </a:solidFill>
              <a:latin typeface="華康標楷W5注音" pitchFamily="66" charset="-120"/>
              <a:ea typeface="華康標楷W5注音" pitchFamily="66" charset="-12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57224" y="5214950"/>
            <a:ext cx="14157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3200" dirty="0" smtClean="0">
                <a:solidFill>
                  <a:prstClr val="black"/>
                </a:solidFill>
                <a:latin typeface="華康標楷W5注音" pitchFamily="66" charset="-120"/>
                <a:ea typeface="華康標楷W5注音" pitchFamily="66" charset="-120"/>
              </a:rPr>
              <a:t>雞腿</a:t>
            </a:r>
            <a:endParaRPr lang="en-US" sz="3200" dirty="0">
              <a:solidFill>
                <a:prstClr val="black"/>
              </a:solidFill>
              <a:latin typeface="華康標楷W5注音" pitchFamily="66" charset="-120"/>
              <a:ea typeface="華康標楷W5注音" pitchFamily="66" charset="-12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7884" y="3225620"/>
            <a:ext cx="3055631" cy="3289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9" name="Straight Arrow Connector 18"/>
          <p:cNvCxnSpPr/>
          <p:nvPr/>
        </p:nvCxnSpPr>
        <p:spPr>
          <a:xfrm flipV="1">
            <a:off x="5143504" y="4214818"/>
            <a:ext cx="1071570" cy="214314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5000628" y="5143512"/>
            <a:ext cx="1928826" cy="428628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852614"/>
            <a:ext cx="9144000" cy="2805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500042"/>
            <a:ext cx="1633546" cy="1443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32" y="642918"/>
            <a:ext cx="1672978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224" y="3429000"/>
            <a:ext cx="1660723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7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29256" y="3357562"/>
            <a:ext cx="20193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785786" y="2143116"/>
            <a:ext cx="17699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 smtClean="0">
                <a:latin typeface="華康標楷W5注音" pitchFamily="66" charset="-120"/>
                <a:ea typeface="華康標楷W5注音" pitchFamily="66" charset="-120"/>
              </a:rPr>
              <a:t>左彎</a:t>
            </a:r>
            <a:endParaRPr lang="en-US" sz="3200" dirty="0">
              <a:latin typeface="華康標楷W5注音" pitchFamily="66" charset="-120"/>
              <a:ea typeface="華康標楷W5注音" pitchFamily="66" charset="-12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072198" y="2143116"/>
            <a:ext cx="14157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3200" dirty="0" smtClean="0">
                <a:solidFill>
                  <a:prstClr val="black"/>
                </a:solidFill>
                <a:latin typeface="華康標楷W5注音" pitchFamily="66" charset="-120"/>
                <a:ea typeface="華康標楷W5注音" pitchFamily="66" charset="-120"/>
              </a:rPr>
              <a:t>右彎</a:t>
            </a:r>
            <a:endParaRPr lang="en-US" sz="3200" dirty="0">
              <a:solidFill>
                <a:prstClr val="black"/>
              </a:solidFill>
              <a:latin typeface="華康標楷W5注音" pitchFamily="66" charset="-120"/>
              <a:ea typeface="華康標楷W5注音" pitchFamily="66" charset="-12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00100" y="5000636"/>
            <a:ext cx="228601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TW" altLang="en-US" sz="3200" dirty="0" smtClean="0">
                <a:solidFill>
                  <a:prstClr val="black"/>
                </a:solidFill>
                <a:latin typeface="華康標楷W5注音" pitchFamily="66" charset="-120"/>
                <a:ea typeface="華康標楷W5注音" pitchFamily="66" charset="-120"/>
              </a:rPr>
              <a:t>前有彎路左轉</a:t>
            </a:r>
            <a:endParaRPr lang="en-US" sz="3200" dirty="0">
              <a:solidFill>
                <a:prstClr val="black"/>
              </a:solidFill>
              <a:latin typeface="華康標楷W5注音" pitchFamily="66" charset="-120"/>
              <a:ea typeface="華康標楷W5注音" pitchFamily="66" charset="-12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429256" y="5214950"/>
            <a:ext cx="3262432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200" dirty="0" smtClean="0">
                <a:latin typeface="華康標楷W5注音" pitchFamily="66" charset="-120"/>
                <a:ea typeface="華康標楷W5注音" pitchFamily="66" charset="-120"/>
              </a:rPr>
              <a:t>綠燈左彎</a:t>
            </a:r>
            <a:r>
              <a:rPr lang="zh-TW" altLang="en-US" sz="3200" dirty="0" smtClean="0">
                <a:latin typeface="華康標楷W5注音" pitchFamily="66" charset="-120"/>
                <a:ea typeface="華康標楷W5注音" pitchFamily="66" charset="-120"/>
              </a:rPr>
              <a:t>或</a:t>
            </a:r>
            <a:endParaRPr lang="en-US" altLang="zh-TW" sz="3200" dirty="0" smtClean="0">
              <a:latin typeface="華康標楷W5注音" pitchFamily="66" charset="-120"/>
              <a:ea typeface="華康標楷W5注音" pitchFamily="66" charset="-120"/>
            </a:endParaRPr>
          </a:p>
          <a:p>
            <a:r>
              <a:rPr lang="en-US" altLang="zh-TW" sz="3200" dirty="0" smtClean="0">
                <a:latin typeface="華康標楷W5注音" pitchFamily="66" charset="-120"/>
                <a:ea typeface="華康標楷W5注音" pitchFamily="66" charset="-120"/>
              </a:rPr>
              <a:t>U</a:t>
            </a:r>
            <a:r>
              <a:rPr lang="zh-TW" altLang="en-US" sz="3200" dirty="0" smtClean="0">
                <a:latin typeface="華康標楷W5注音" pitchFamily="66" charset="-120"/>
                <a:ea typeface="華康標楷W5注音" pitchFamily="66" charset="-120"/>
              </a:rPr>
              <a:t>行轉彎</a:t>
            </a:r>
            <a:endParaRPr lang="en-US" sz="3200" dirty="0">
              <a:latin typeface="華康標楷W5注音" pitchFamily="66" charset="-120"/>
              <a:ea typeface="華康標楷W5注音" pitchFamily="66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813" y="785794"/>
            <a:ext cx="9068650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28662" y="0"/>
            <a:ext cx="71737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zh-TW" alt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美洲華語第六冊第六課</a:t>
            </a:r>
            <a:endParaRPr 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928670"/>
            <a:ext cx="7305675" cy="590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500042"/>
            <a:ext cx="7305675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3357562"/>
            <a:ext cx="6505575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642918"/>
            <a:ext cx="7875031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143240" y="1571612"/>
            <a:ext cx="800219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9600" dirty="0" smtClean="0">
                <a:latin typeface="華康窄注音(標楷W5)" pitchFamily="66" charset="-120"/>
                <a:ea typeface="華康窄注音(標楷W5)" pitchFamily="66" charset="-120"/>
              </a:rPr>
              <a:t>群</a:t>
            </a:r>
            <a:endParaRPr lang="en-US" sz="9600" dirty="0">
              <a:latin typeface="華康窄注音(標楷W5)" pitchFamily="66" charset="-120"/>
              <a:ea typeface="華康窄注音(標楷W5)" pitchFamily="66" charset="-12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28662" y="357166"/>
            <a:ext cx="18573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err="1" smtClean="0"/>
              <a:t>qún</a:t>
            </a:r>
            <a:endParaRPr lang="en-US" sz="4000" dirty="0">
              <a:latin typeface="華康窄注音(標楷W5)" pitchFamily="66" charset="-120"/>
              <a:ea typeface="華康窄注音(標楷W5)" pitchFamily="66" charset="-12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42844" y="4357694"/>
            <a:ext cx="428835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4000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鳥群、花群、人群</a:t>
            </a:r>
            <a:endParaRPr lang="en-US" sz="4000" dirty="0">
              <a:solidFill>
                <a:prstClr val="black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57554" y="0"/>
            <a:ext cx="350046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600" dirty="0" smtClean="0">
                <a:latin typeface="華康標楷W5注音" pitchFamily="66" charset="-120"/>
                <a:ea typeface="華康標楷W5注音" pitchFamily="66" charset="-120"/>
              </a:rPr>
              <a:t>羊部</a:t>
            </a:r>
            <a:endParaRPr lang="en-US" sz="6600" dirty="0">
              <a:latin typeface="華康標楷W5注音" pitchFamily="66" charset="-120"/>
              <a:ea typeface="華康標楷W5注音" pitchFamily="66" charset="-12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85720" y="6143644"/>
            <a:ext cx="80724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群與眾都有多數的意思 群有同類相聚的意思而眾則指不計類別的多數 群可指人也可指動物 眾偏於指人而言</a:t>
            </a:r>
            <a:endParaRPr lang="en-US" dirty="0" smtClean="0">
              <a:solidFill>
                <a:prstClr val="black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142984"/>
            <a:ext cx="238125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Rectangle 15"/>
          <p:cNvSpPr/>
          <p:nvPr/>
        </p:nvSpPr>
        <p:spPr>
          <a:xfrm>
            <a:off x="0" y="5214950"/>
            <a:ext cx="67151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000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一群鳥、一群人、一群羊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9058" y="1214422"/>
            <a:ext cx="2214578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Rectangle 16"/>
          <p:cNvSpPr/>
          <p:nvPr/>
        </p:nvSpPr>
        <p:spPr>
          <a:xfrm>
            <a:off x="642910" y="3714752"/>
            <a:ext cx="19288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group , crowd</a:t>
            </a:r>
            <a:endParaRPr lang="en-US" dirty="0"/>
          </a:p>
        </p:txBody>
      </p:sp>
      <p:pic>
        <p:nvPicPr>
          <p:cNvPr id="1031" name="Picture 7" descr="http://www37.babidou.com/pic/2008/7/25/venus156/B_S_P_M_T/%E6%88%91%E7%9A%84%E7%9B%B8%E5%86%8C/%E4%BA%BA%E7%BE%A4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29322" y="3571876"/>
            <a:ext cx="3046589" cy="2286016"/>
          </a:xfrm>
          <a:prstGeom prst="rect">
            <a:avLst/>
          </a:prstGeom>
          <a:noFill/>
        </p:spPr>
      </p:pic>
      <p:pic>
        <p:nvPicPr>
          <p:cNvPr id="1033" name="Picture 9" descr="檢視完整大小圖片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58082" y="1357297"/>
            <a:ext cx="1285884" cy="17514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928926" y="1428736"/>
            <a:ext cx="800219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9600" dirty="0" smtClean="0">
                <a:latin typeface="華康窄注音(標楷W5)" pitchFamily="66" charset="-120"/>
                <a:ea typeface="華康窄注音(標楷W5)" pitchFamily="66" charset="-120"/>
              </a:rPr>
              <a:t>灣</a:t>
            </a:r>
            <a:endParaRPr lang="en-US" sz="9600" dirty="0">
              <a:latin typeface="華康窄注音(標楷W5)" pitchFamily="66" charset="-120"/>
              <a:ea typeface="華康窄注音(標楷W5)" pitchFamily="66" charset="-12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57224" y="285728"/>
            <a:ext cx="137678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800" dirty="0" err="1" smtClean="0"/>
              <a:t>wān</a:t>
            </a:r>
            <a:r>
              <a:rPr lang="en-US" sz="4800" dirty="0" smtClean="0"/>
              <a:t> </a:t>
            </a:r>
            <a:endParaRPr lang="en-US" sz="4800" dirty="0">
              <a:solidFill>
                <a:srgbClr val="FF0000"/>
              </a:solidFill>
              <a:latin typeface="Arial" pitchFamily="34" charset="0"/>
              <a:ea typeface="華康窄注音(標楷W5)" pitchFamily="66" charset="-12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71868" y="500042"/>
            <a:ext cx="350046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600" dirty="0" smtClean="0">
                <a:latin typeface="華康標楷W5注音" pitchFamily="66" charset="-120"/>
                <a:ea typeface="華康標楷W5注音" pitchFamily="66" charset="-120"/>
              </a:rPr>
              <a:t>弓部</a:t>
            </a:r>
            <a:endParaRPr lang="en-US" sz="6600" dirty="0">
              <a:latin typeface="華康標楷W5注音" pitchFamily="66" charset="-120"/>
              <a:ea typeface="華康標楷W5注音" pitchFamily="66" charset="-12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71472" y="4429132"/>
            <a:ext cx="421484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dirty="0" smtClean="0">
                <a:latin typeface="華康標楷W5注音" pitchFamily="66" charset="-120"/>
                <a:ea typeface="華康標楷W5注音" pitchFamily="66" charset="-120"/>
              </a:rPr>
              <a:t>轉彎 </a:t>
            </a:r>
            <a:r>
              <a:rPr lang="en-US" altLang="zh-TW" sz="3200" dirty="0" smtClean="0">
                <a:latin typeface="華康標楷W5注音" pitchFamily="66" charset="-120"/>
                <a:ea typeface="華康標楷W5注音" pitchFamily="66" charset="-120"/>
              </a:rPr>
              <a:t>make a turn</a:t>
            </a:r>
            <a:endParaRPr lang="en-US" sz="3200" dirty="0">
              <a:latin typeface="華康標楷W5注音" pitchFamily="66" charset="-120"/>
              <a:ea typeface="華康標楷W5注音" pitchFamily="66" charset="-12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42910" y="5143512"/>
            <a:ext cx="521497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dirty="0" smtClean="0">
                <a:latin typeface="華康標楷W5注音" pitchFamily="66" charset="-120"/>
                <a:ea typeface="華康標楷W5注音" pitchFamily="66" charset="-120"/>
              </a:rPr>
              <a:t>彎彎弓曲曲</a:t>
            </a:r>
            <a:endParaRPr lang="en-US" sz="3200" dirty="0">
              <a:latin typeface="華康標楷W5破音一" pitchFamily="66" charset="-120"/>
              <a:ea typeface="華康標楷W5破音一" pitchFamily="66" charset="-12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71472" y="3643314"/>
            <a:ext cx="11384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TW" sz="3200" dirty="0" smtClean="0">
                <a:solidFill>
                  <a:prstClr val="black"/>
                </a:solidFill>
                <a:latin typeface="華康標楷W5注音" pitchFamily="66" charset="-120"/>
                <a:ea typeface="華康標楷W5注音" pitchFamily="66" charset="-120"/>
              </a:rPr>
              <a:t>turn; </a:t>
            </a:r>
            <a:endParaRPr lang="en-US" sz="3200" dirty="0">
              <a:solidFill>
                <a:prstClr val="black"/>
              </a:solidFill>
              <a:latin typeface="華康標楷W5注音" pitchFamily="66" charset="-120"/>
              <a:ea typeface="華康標楷W5注音" pitchFamily="66" charset="-120"/>
            </a:endParaRP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214422"/>
            <a:ext cx="238125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Freeform 19"/>
          <p:cNvSpPr/>
          <p:nvPr/>
        </p:nvSpPr>
        <p:spPr>
          <a:xfrm>
            <a:off x="8001024" y="2786058"/>
            <a:ext cx="772230" cy="3638153"/>
          </a:xfrm>
          <a:custGeom>
            <a:avLst/>
            <a:gdLst>
              <a:gd name="connsiteX0" fmla="*/ 11289 w 772230"/>
              <a:gd name="connsiteY0" fmla="*/ 0 h 3638153"/>
              <a:gd name="connsiteX1" fmla="*/ 508000 w 772230"/>
              <a:gd name="connsiteY1" fmla="*/ 225777 h 3638153"/>
              <a:gd name="connsiteX2" fmla="*/ 666045 w 772230"/>
              <a:gd name="connsiteY2" fmla="*/ 349955 h 3638153"/>
              <a:gd name="connsiteX3" fmla="*/ 666045 w 772230"/>
              <a:gd name="connsiteY3" fmla="*/ 587022 h 3638153"/>
              <a:gd name="connsiteX4" fmla="*/ 643467 w 772230"/>
              <a:gd name="connsiteY4" fmla="*/ 620888 h 3638153"/>
              <a:gd name="connsiteX5" fmla="*/ 609600 w 772230"/>
              <a:gd name="connsiteY5" fmla="*/ 711200 h 3638153"/>
              <a:gd name="connsiteX6" fmla="*/ 575733 w 772230"/>
              <a:gd name="connsiteY6" fmla="*/ 767644 h 3638153"/>
              <a:gd name="connsiteX7" fmla="*/ 541867 w 772230"/>
              <a:gd name="connsiteY7" fmla="*/ 801511 h 3638153"/>
              <a:gd name="connsiteX8" fmla="*/ 417689 w 772230"/>
              <a:gd name="connsiteY8" fmla="*/ 948266 h 3638153"/>
              <a:gd name="connsiteX9" fmla="*/ 327378 w 772230"/>
              <a:gd name="connsiteY9" fmla="*/ 1061155 h 3638153"/>
              <a:gd name="connsiteX10" fmla="*/ 282222 w 772230"/>
              <a:gd name="connsiteY10" fmla="*/ 1117600 h 3638153"/>
              <a:gd name="connsiteX11" fmla="*/ 203200 w 772230"/>
              <a:gd name="connsiteY11" fmla="*/ 1207911 h 3638153"/>
              <a:gd name="connsiteX12" fmla="*/ 146756 w 772230"/>
              <a:gd name="connsiteY12" fmla="*/ 1298222 h 3638153"/>
              <a:gd name="connsiteX13" fmla="*/ 124178 w 772230"/>
              <a:gd name="connsiteY13" fmla="*/ 1377244 h 3638153"/>
              <a:gd name="connsiteX14" fmla="*/ 90311 w 772230"/>
              <a:gd name="connsiteY14" fmla="*/ 1422400 h 3638153"/>
              <a:gd name="connsiteX15" fmla="*/ 45156 w 772230"/>
              <a:gd name="connsiteY15" fmla="*/ 1501422 h 3638153"/>
              <a:gd name="connsiteX16" fmla="*/ 22578 w 772230"/>
              <a:gd name="connsiteY16" fmla="*/ 1580444 h 3638153"/>
              <a:gd name="connsiteX17" fmla="*/ 0 w 772230"/>
              <a:gd name="connsiteY17" fmla="*/ 1727200 h 3638153"/>
              <a:gd name="connsiteX18" fmla="*/ 45156 w 772230"/>
              <a:gd name="connsiteY18" fmla="*/ 1885244 h 3638153"/>
              <a:gd name="connsiteX19" fmla="*/ 225778 w 772230"/>
              <a:gd name="connsiteY19" fmla="*/ 2009422 h 3638153"/>
              <a:gd name="connsiteX20" fmla="*/ 293511 w 772230"/>
              <a:gd name="connsiteY20" fmla="*/ 2043288 h 3638153"/>
              <a:gd name="connsiteX21" fmla="*/ 327378 w 772230"/>
              <a:gd name="connsiteY21" fmla="*/ 2065866 h 3638153"/>
              <a:gd name="connsiteX22" fmla="*/ 406400 w 772230"/>
              <a:gd name="connsiteY22" fmla="*/ 2088444 h 3638153"/>
              <a:gd name="connsiteX23" fmla="*/ 508000 w 772230"/>
              <a:gd name="connsiteY23" fmla="*/ 2122311 h 3638153"/>
              <a:gd name="connsiteX24" fmla="*/ 553156 w 772230"/>
              <a:gd name="connsiteY24" fmla="*/ 2144888 h 3638153"/>
              <a:gd name="connsiteX25" fmla="*/ 609600 w 772230"/>
              <a:gd name="connsiteY25" fmla="*/ 2156177 h 3638153"/>
              <a:gd name="connsiteX26" fmla="*/ 688622 w 772230"/>
              <a:gd name="connsiteY26" fmla="*/ 2223911 h 3638153"/>
              <a:gd name="connsiteX27" fmla="*/ 699911 w 772230"/>
              <a:gd name="connsiteY27" fmla="*/ 2257777 h 3638153"/>
              <a:gd name="connsiteX28" fmla="*/ 677333 w 772230"/>
              <a:gd name="connsiteY28" fmla="*/ 2381955 h 3638153"/>
              <a:gd name="connsiteX29" fmla="*/ 654756 w 772230"/>
              <a:gd name="connsiteY29" fmla="*/ 2438400 h 3638153"/>
              <a:gd name="connsiteX30" fmla="*/ 620889 w 772230"/>
              <a:gd name="connsiteY30" fmla="*/ 2472266 h 3638153"/>
              <a:gd name="connsiteX31" fmla="*/ 541867 w 772230"/>
              <a:gd name="connsiteY31" fmla="*/ 2573866 h 3638153"/>
              <a:gd name="connsiteX32" fmla="*/ 508000 w 772230"/>
              <a:gd name="connsiteY32" fmla="*/ 2596444 h 3638153"/>
              <a:gd name="connsiteX33" fmla="*/ 428978 w 772230"/>
              <a:gd name="connsiteY33" fmla="*/ 2686755 h 3638153"/>
              <a:gd name="connsiteX34" fmla="*/ 372533 w 772230"/>
              <a:gd name="connsiteY34" fmla="*/ 2731911 h 3638153"/>
              <a:gd name="connsiteX35" fmla="*/ 293511 w 772230"/>
              <a:gd name="connsiteY35" fmla="*/ 2810933 h 3638153"/>
              <a:gd name="connsiteX36" fmla="*/ 203200 w 772230"/>
              <a:gd name="connsiteY36" fmla="*/ 2878666 h 3638153"/>
              <a:gd name="connsiteX37" fmla="*/ 180622 w 772230"/>
              <a:gd name="connsiteY37" fmla="*/ 2912533 h 3638153"/>
              <a:gd name="connsiteX38" fmla="*/ 225778 w 772230"/>
              <a:gd name="connsiteY38" fmla="*/ 2935111 h 3638153"/>
              <a:gd name="connsiteX39" fmla="*/ 293511 w 772230"/>
              <a:gd name="connsiteY39" fmla="*/ 2957688 h 3638153"/>
              <a:gd name="connsiteX40" fmla="*/ 327378 w 772230"/>
              <a:gd name="connsiteY40" fmla="*/ 2968977 h 3638153"/>
              <a:gd name="connsiteX41" fmla="*/ 406400 w 772230"/>
              <a:gd name="connsiteY41" fmla="*/ 2991555 h 3638153"/>
              <a:gd name="connsiteX42" fmla="*/ 462845 w 772230"/>
              <a:gd name="connsiteY42" fmla="*/ 3002844 h 3638153"/>
              <a:gd name="connsiteX43" fmla="*/ 496711 w 772230"/>
              <a:gd name="connsiteY43" fmla="*/ 3014133 h 3638153"/>
              <a:gd name="connsiteX44" fmla="*/ 541867 w 772230"/>
              <a:gd name="connsiteY44" fmla="*/ 3025422 h 3638153"/>
              <a:gd name="connsiteX45" fmla="*/ 598311 w 772230"/>
              <a:gd name="connsiteY45" fmla="*/ 3036711 h 3638153"/>
              <a:gd name="connsiteX46" fmla="*/ 632178 w 772230"/>
              <a:gd name="connsiteY46" fmla="*/ 3048000 h 3638153"/>
              <a:gd name="connsiteX47" fmla="*/ 756356 w 772230"/>
              <a:gd name="connsiteY47" fmla="*/ 3081866 h 3638153"/>
              <a:gd name="connsiteX48" fmla="*/ 722489 w 772230"/>
              <a:gd name="connsiteY48" fmla="*/ 3194755 h 3638153"/>
              <a:gd name="connsiteX49" fmla="*/ 699911 w 772230"/>
              <a:gd name="connsiteY49" fmla="*/ 3228622 h 3638153"/>
              <a:gd name="connsiteX50" fmla="*/ 677333 w 772230"/>
              <a:gd name="connsiteY50" fmla="*/ 3273777 h 3638153"/>
              <a:gd name="connsiteX51" fmla="*/ 643467 w 772230"/>
              <a:gd name="connsiteY51" fmla="*/ 3318933 h 3638153"/>
              <a:gd name="connsiteX52" fmla="*/ 564445 w 772230"/>
              <a:gd name="connsiteY52" fmla="*/ 3420533 h 3638153"/>
              <a:gd name="connsiteX53" fmla="*/ 474133 w 772230"/>
              <a:gd name="connsiteY53" fmla="*/ 3499555 h 3638153"/>
              <a:gd name="connsiteX54" fmla="*/ 451556 w 772230"/>
              <a:gd name="connsiteY54" fmla="*/ 3533422 h 3638153"/>
              <a:gd name="connsiteX55" fmla="*/ 417689 w 772230"/>
              <a:gd name="connsiteY55" fmla="*/ 3567288 h 3638153"/>
              <a:gd name="connsiteX56" fmla="*/ 395111 w 772230"/>
              <a:gd name="connsiteY56" fmla="*/ 3601155 h 3638153"/>
              <a:gd name="connsiteX57" fmla="*/ 361245 w 772230"/>
              <a:gd name="connsiteY57" fmla="*/ 3635022 h 3638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772230" h="3638153">
                <a:moveTo>
                  <a:pt x="11289" y="0"/>
                </a:moveTo>
                <a:cubicBezTo>
                  <a:pt x="176859" y="75259"/>
                  <a:pt x="364991" y="113413"/>
                  <a:pt x="508000" y="225777"/>
                </a:cubicBezTo>
                <a:lnTo>
                  <a:pt x="666045" y="349955"/>
                </a:lnTo>
                <a:cubicBezTo>
                  <a:pt x="702329" y="458809"/>
                  <a:pt x="702057" y="424967"/>
                  <a:pt x="666045" y="587022"/>
                </a:cubicBezTo>
                <a:cubicBezTo>
                  <a:pt x="663102" y="600266"/>
                  <a:pt x="650993" y="609599"/>
                  <a:pt x="643467" y="620888"/>
                </a:cubicBezTo>
                <a:cubicBezTo>
                  <a:pt x="633697" y="650199"/>
                  <a:pt x="623098" y="684203"/>
                  <a:pt x="609600" y="711200"/>
                </a:cubicBezTo>
                <a:cubicBezTo>
                  <a:pt x="599787" y="730825"/>
                  <a:pt x="588898" y="750091"/>
                  <a:pt x="575733" y="767644"/>
                </a:cubicBezTo>
                <a:cubicBezTo>
                  <a:pt x="566154" y="780416"/>
                  <a:pt x="550954" y="788385"/>
                  <a:pt x="541867" y="801511"/>
                </a:cubicBezTo>
                <a:cubicBezTo>
                  <a:pt x="442051" y="945690"/>
                  <a:pt x="522159" y="885584"/>
                  <a:pt x="417689" y="948266"/>
                </a:cubicBezTo>
                <a:lnTo>
                  <a:pt x="327378" y="1061155"/>
                </a:lnTo>
                <a:cubicBezTo>
                  <a:pt x="312326" y="1079970"/>
                  <a:pt x="299260" y="1100562"/>
                  <a:pt x="282222" y="1117600"/>
                </a:cubicBezTo>
                <a:cubicBezTo>
                  <a:pt x="254147" y="1145675"/>
                  <a:pt x="223874" y="1173455"/>
                  <a:pt x="203200" y="1207911"/>
                </a:cubicBezTo>
                <a:cubicBezTo>
                  <a:pt x="139058" y="1314814"/>
                  <a:pt x="223025" y="1221950"/>
                  <a:pt x="146756" y="1298222"/>
                </a:cubicBezTo>
                <a:cubicBezTo>
                  <a:pt x="139230" y="1324563"/>
                  <a:pt x="135514" y="1352305"/>
                  <a:pt x="124178" y="1377244"/>
                </a:cubicBezTo>
                <a:cubicBezTo>
                  <a:pt x="116392" y="1394373"/>
                  <a:pt x="100412" y="1406526"/>
                  <a:pt x="90311" y="1422400"/>
                </a:cubicBezTo>
                <a:cubicBezTo>
                  <a:pt x="74023" y="1447995"/>
                  <a:pt x="58723" y="1474287"/>
                  <a:pt x="45156" y="1501422"/>
                </a:cubicBezTo>
                <a:cubicBezTo>
                  <a:pt x="37612" y="1516509"/>
                  <a:pt x="25472" y="1567421"/>
                  <a:pt x="22578" y="1580444"/>
                </a:cubicBezTo>
                <a:cubicBezTo>
                  <a:pt x="7802" y="1646937"/>
                  <a:pt x="9775" y="1648997"/>
                  <a:pt x="0" y="1727200"/>
                </a:cubicBezTo>
                <a:cubicBezTo>
                  <a:pt x="6865" y="1782116"/>
                  <a:pt x="4008" y="1840667"/>
                  <a:pt x="45156" y="1885244"/>
                </a:cubicBezTo>
                <a:cubicBezTo>
                  <a:pt x="90347" y="1934201"/>
                  <a:pt x="166325" y="1977409"/>
                  <a:pt x="225778" y="2009422"/>
                </a:cubicBezTo>
                <a:cubicBezTo>
                  <a:pt x="248003" y="2021389"/>
                  <a:pt x="271445" y="2031029"/>
                  <a:pt x="293511" y="2043288"/>
                </a:cubicBezTo>
                <a:cubicBezTo>
                  <a:pt x="305371" y="2049877"/>
                  <a:pt x="314781" y="2060827"/>
                  <a:pt x="327378" y="2065866"/>
                </a:cubicBezTo>
                <a:cubicBezTo>
                  <a:pt x="352813" y="2076040"/>
                  <a:pt x="380655" y="2079082"/>
                  <a:pt x="406400" y="2088444"/>
                </a:cubicBezTo>
                <a:cubicBezTo>
                  <a:pt x="520648" y="2129989"/>
                  <a:pt x="375845" y="2095880"/>
                  <a:pt x="508000" y="2122311"/>
                </a:cubicBezTo>
                <a:cubicBezTo>
                  <a:pt x="523052" y="2129837"/>
                  <a:pt x="537191" y="2139566"/>
                  <a:pt x="553156" y="2144888"/>
                </a:cubicBezTo>
                <a:cubicBezTo>
                  <a:pt x="571359" y="2150955"/>
                  <a:pt x="592066" y="2148384"/>
                  <a:pt x="609600" y="2156177"/>
                </a:cubicBezTo>
                <a:cubicBezTo>
                  <a:pt x="635669" y="2167764"/>
                  <a:pt x="668484" y="2203773"/>
                  <a:pt x="688622" y="2223911"/>
                </a:cubicBezTo>
                <a:cubicBezTo>
                  <a:pt x="692385" y="2235200"/>
                  <a:pt x="699911" y="2245878"/>
                  <a:pt x="699911" y="2257777"/>
                </a:cubicBezTo>
                <a:cubicBezTo>
                  <a:pt x="699911" y="2308112"/>
                  <a:pt x="693209" y="2339618"/>
                  <a:pt x="677333" y="2381955"/>
                </a:cubicBezTo>
                <a:cubicBezTo>
                  <a:pt x="670218" y="2400929"/>
                  <a:pt x="665496" y="2421216"/>
                  <a:pt x="654756" y="2438400"/>
                </a:cubicBezTo>
                <a:cubicBezTo>
                  <a:pt x="646295" y="2451938"/>
                  <a:pt x="630691" y="2459664"/>
                  <a:pt x="620889" y="2472266"/>
                </a:cubicBezTo>
                <a:cubicBezTo>
                  <a:pt x="574515" y="2531889"/>
                  <a:pt x="590427" y="2533399"/>
                  <a:pt x="541867" y="2573866"/>
                </a:cubicBezTo>
                <a:cubicBezTo>
                  <a:pt x="531444" y="2582552"/>
                  <a:pt x="519289" y="2588918"/>
                  <a:pt x="508000" y="2596444"/>
                </a:cubicBezTo>
                <a:cubicBezTo>
                  <a:pt x="455319" y="2675466"/>
                  <a:pt x="485423" y="2649125"/>
                  <a:pt x="428978" y="2686755"/>
                </a:cubicBezTo>
                <a:cubicBezTo>
                  <a:pt x="364273" y="2783813"/>
                  <a:pt x="450430" y="2669593"/>
                  <a:pt x="372533" y="2731911"/>
                </a:cubicBezTo>
                <a:cubicBezTo>
                  <a:pt x="343445" y="2755182"/>
                  <a:pt x="323312" y="2788582"/>
                  <a:pt x="293511" y="2810933"/>
                </a:cubicBezTo>
                <a:lnTo>
                  <a:pt x="203200" y="2878666"/>
                </a:lnTo>
                <a:cubicBezTo>
                  <a:pt x="195674" y="2889955"/>
                  <a:pt x="175583" y="2899936"/>
                  <a:pt x="180622" y="2912533"/>
                </a:cubicBezTo>
                <a:cubicBezTo>
                  <a:pt x="186872" y="2928158"/>
                  <a:pt x="210153" y="2928861"/>
                  <a:pt x="225778" y="2935111"/>
                </a:cubicBezTo>
                <a:cubicBezTo>
                  <a:pt x="247875" y="2943950"/>
                  <a:pt x="270933" y="2950162"/>
                  <a:pt x="293511" y="2957688"/>
                </a:cubicBezTo>
                <a:cubicBezTo>
                  <a:pt x="304800" y="2961451"/>
                  <a:pt x="315936" y="2965708"/>
                  <a:pt x="327378" y="2968977"/>
                </a:cubicBezTo>
                <a:cubicBezTo>
                  <a:pt x="353719" y="2976503"/>
                  <a:pt x="379823" y="2984911"/>
                  <a:pt x="406400" y="2991555"/>
                </a:cubicBezTo>
                <a:cubicBezTo>
                  <a:pt x="425015" y="2996209"/>
                  <a:pt x="444230" y="2998190"/>
                  <a:pt x="462845" y="3002844"/>
                </a:cubicBezTo>
                <a:cubicBezTo>
                  <a:pt x="474389" y="3005730"/>
                  <a:pt x="485270" y="3010864"/>
                  <a:pt x="496711" y="3014133"/>
                </a:cubicBezTo>
                <a:cubicBezTo>
                  <a:pt x="511629" y="3018395"/>
                  <a:pt x="526721" y="3022056"/>
                  <a:pt x="541867" y="3025422"/>
                </a:cubicBezTo>
                <a:cubicBezTo>
                  <a:pt x="560597" y="3029584"/>
                  <a:pt x="579697" y="3032057"/>
                  <a:pt x="598311" y="3036711"/>
                </a:cubicBezTo>
                <a:cubicBezTo>
                  <a:pt x="609855" y="3039597"/>
                  <a:pt x="620698" y="3044869"/>
                  <a:pt x="632178" y="3048000"/>
                </a:cubicBezTo>
                <a:cubicBezTo>
                  <a:pt x="772230" y="3086195"/>
                  <a:pt x="678404" y="3055882"/>
                  <a:pt x="756356" y="3081866"/>
                </a:cubicBezTo>
                <a:cubicBezTo>
                  <a:pt x="705549" y="3158077"/>
                  <a:pt x="762112" y="3062678"/>
                  <a:pt x="722489" y="3194755"/>
                </a:cubicBezTo>
                <a:cubicBezTo>
                  <a:pt x="718590" y="3207750"/>
                  <a:pt x="706643" y="3216842"/>
                  <a:pt x="699911" y="3228622"/>
                </a:cubicBezTo>
                <a:cubicBezTo>
                  <a:pt x="691562" y="3243233"/>
                  <a:pt x="686252" y="3259507"/>
                  <a:pt x="677333" y="3273777"/>
                </a:cubicBezTo>
                <a:cubicBezTo>
                  <a:pt x="667361" y="3289732"/>
                  <a:pt x="654257" y="3303519"/>
                  <a:pt x="643467" y="3318933"/>
                </a:cubicBezTo>
                <a:cubicBezTo>
                  <a:pt x="605253" y="3373525"/>
                  <a:pt x="608204" y="3383025"/>
                  <a:pt x="564445" y="3420533"/>
                </a:cubicBezTo>
                <a:cubicBezTo>
                  <a:pt x="508560" y="3468435"/>
                  <a:pt x="525466" y="3439667"/>
                  <a:pt x="474133" y="3499555"/>
                </a:cubicBezTo>
                <a:cubicBezTo>
                  <a:pt x="465303" y="3509856"/>
                  <a:pt x="460242" y="3522999"/>
                  <a:pt x="451556" y="3533422"/>
                </a:cubicBezTo>
                <a:cubicBezTo>
                  <a:pt x="441336" y="3545687"/>
                  <a:pt x="427910" y="3555024"/>
                  <a:pt x="417689" y="3567288"/>
                </a:cubicBezTo>
                <a:cubicBezTo>
                  <a:pt x="409003" y="3577711"/>
                  <a:pt x="404705" y="3591561"/>
                  <a:pt x="395111" y="3601155"/>
                </a:cubicBezTo>
                <a:cubicBezTo>
                  <a:pt x="358114" y="3638153"/>
                  <a:pt x="361245" y="3606745"/>
                  <a:pt x="361245" y="3635022"/>
                </a:cubicBezTo>
              </a:path>
            </a:pathLst>
          </a:cu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Bent Arrow 20"/>
          <p:cNvSpPr/>
          <p:nvPr/>
        </p:nvSpPr>
        <p:spPr>
          <a:xfrm>
            <a:off x="4000496" y="3714752"/>
            <a:ext cx="785818" cy="571504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42844" y="6143644"/>
            <a:ext cx="90011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TW" altLang="en-US" sz="2000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形聲從弓彎聲彎有曲意 曲弓以備射 就是彎</a:t>
            </a:r>
            <a:endParaRPr lang="en-US" sz="2000" dirty="0">
              <a:solidFill>
                <a:prstClr val="black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357290" y="6357958"/>
            <a:ext cx="142876" cy="1428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1857356" y="6357958"/>
            <a:ext cx="142876" cy="1428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http://t0.gstatic.com/images?q=tbn:2Cyo816M4-TMtM:http://www.t6t8.com/uploads/allimg/091223/1129134393-2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3504" y="1928802"/>
            <a:ext cx="2597967" cy="29410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43240" y="1571612"/>
            <a:ext cx="800219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9600" dirty="0" smtClean="0">
                <a:latin typeface="華康窄注音(標楷W5)" pitchFamily="66" charset="-120"/>
                <a:ea typeface="華康窄注音(標楷W5)" pitchFamily="66" charset="-120"/>
              </a:rPr>
              <a:t>漸</a:t>
            </a:r>
            <a:endParaRPr lang="en-US" sz="9600" dirty="0">
              <a:latin typeface="華康窄注音(標楷W5)" pitchFamily="66" charset="-120"/>
              <a:ea typeface="華康窄注音(標楷W5)" pitchFamily="66" charset="-12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71604" y="357166"/>
            <a:ext cx="109196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4800" dirty="0" err="1" smtClean="0"/>
              <a:t>jiàn</a:t>
            </a:r>
            <a:endParaRPr lang="en-US" sz="4800" dirty="0">
              <a:solidFill>
                <a:srgbClr val="FF0000"/>
              </a:solidFill>
              <a:latin typeface="Arial" pitchFamily="34" charset="0"/>
              <a:ea typeface="華康窄注音(標楷W5)" pitchFamily="66" charset="-12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86248" y="428604"/>
            <a:ext cx="350046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600" dirty="0" smtClean="0">
                <a:latin typeface="華康標楷W5注音" pitchFamily="66" charset="-120"/>
                <a:ea typeface="華康標楷W5注音" pitchFamily="66" charset="-120"/>
              </a:rPr>
              <a:t>水部</a:t>
            </a:r>
            <a:endParaRPr lang="en-US" sz="6600" dirty="0">
              <a:latin typeface="華康標楷W5注音" pitchFamily="66" charset="-120"/>
              <a:ea typeface="華康標楷W5注音" pitchFamily="66" charset="-12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57224" y="4000504"/>
            <a:ext cx="42862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TW" sz="3200" dirty="0" smtClean="0">
                <a:solidFill>
                  <a:prstClr val="black"/>
                </a:solidFill>
                <a:latin typeface="華康標楷W5注音" pitchFamily="66" charset="-120"/>
                <a:ea typeface="華康標楷W5注音" pitchFamily="66" charset="-120"/>
              </a:rPr>
              <a:t>n. gradually</a:t>
            </a:r>
            <a:endParaRPr lang="en-US" sz="3200" dirty="0">
              <a:solidFill>
                <a:prstClr val="black"/>
              </a:solidFill>
              <a:latin typeface="華康標楷W5注音" pitchFamily="66" charset="-120"/>
              <a:ea typeface="華康標楷W5注音" pitchFamily="66" charset="-12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357686" y="1928802"/>
            <a:ext cx="435771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6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水</a:t>
            </a:r>
            <a:r>
              <a:rPr lang="en-US" altLang="zh-TW" sz="6600" dirty="0" smtClean="0">
                <a:latin typeface="標楷體" pitchFamily="65" charset="-120"/>
                <a:ea typeface="標楷體" pitchFamily="65" charset="-120"/>
              </a:rPr>
              <a:t>+</a:t>
            </a:r>
            <a:r>
              <a:rPr lang="zh-TW" altLang="en-US" sz="6600" dirty="0" smtClean="0">
                <a:latin typeface="標楷體" pitchFamily="65" charset="-120"/>
                <a:ea typeface="標楷體" pitchFamily="65" charset="-120"/>
              </a:rPr>
              <a:t>車</a:t>
            </a:r>
            <a:r>
              <a:rPr lang="en-US" altLang="zh-TW" sz="6600" dirty="0" smtClean="0">
                <a:latin typeface="標楷體" pitchFamily="65" charset="-120"/>
                <a:ea typeface="標楷體" pitchFamily="65" charset="-120"/>
              </a:rPr>
              <a:t>+</a:t>
            </a:r>
            <a:r>
              <a:rPr lang="zh-TW" altLang="en-US" sz="6600" dirty="0" smtClean="0">
                <a:latin typeface="標楷體" pitchFamily="65" charset="-120"/>
                <a:ea typeface="標楷體" pitchFamily="65" charset="-120"/>
              </a:rPr>
              <a:t>斤</a:t>
            </a:r>
            <a:endParaRPr lang="en-US" sz="6600" dirty="0">
              <a:latin typeface="華康標楷W5注音" pitchFamily="66" charset="-120"/>
              <a:ea typeface="華康標楷W5注音" pitchFamily="66" charset="-120"/>
            </a:endParaRPr>
          </a:p>
        </p:txBody>
      </p:sp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142984"/>
            <a:ext cx="238125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Rectangle 15"/>
          <p:cNvSpPr/>
          <p:nvPr/>
        </p:nvSpPr>
        <p:spPr>
          <a:xfrm>
            <a:off x="714348" y="4857760"/>
            <a:ext cx="187743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400" dirty="0" smtClean="0">
                <a:solidFill>
                  <a:prstClr val="black"/>
                </a:solidFill>
                <a:latin typeface="華康標楷W5注音" pitchFamily="66" charset="-120"/>
                <a:ea typeface="華康標楷W5注音" pitchFamily="66" charset="-120"/>
              </a:rPr>
              <a:t>漸漸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3422</TotalTime>
  <Words>371</Words>
  <Application>Microsoft Office PowerPoint</Application>
  <PresentationFormat>On-screen Show (4:3)</PresentationFormat>
  <Paragraphs>66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NCACLS</dc:creator>
  <cp:lastModifiedBy>IrvineAcademy</cp:lastModifiedBy>
  <cp:revision>346</cp:revision>
  <dcterms:created xsi:type="dcterms:W3CDTF">2009-09-04T18:49:24Z</dcterms:created>
  <dcterms:modified xsi:type="dcterms:W3CDTF">2011-08-14T00:05:26Z</dcterms:modified>
</cp:coreProperties>
</file>